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92" r:id="rId4"/>
    <p:sldId id="258" r:id="rId5"/>
    <p:sldId id="259" r:id="rId6"/>
    <p:sldId id="260" r:id="rId7"/>
    <p:sldId id="261" r:id="rId8"/>
    <p:sldId id="262" r:id="rId9"/>
    <p:sldId id="263" r:id="rId10"/>
    <p:sldId id="264" r:id="rId11"/>
    <p:sldId id="265" r:id="rId12"/>
    <p:sldId id="266" r:id="rId13"/>
    <p:sldId id="267" r:id="rId14"/>
    <p:sldId id="268" r:id="rId15"/>
    <p:sldId id="269" r:id="rId16"/>
    <p:sldId id="29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18288000" cy="10287000"/>
  <p:notesSz cx="6858000" cy="9144000"/>
  <p:embeddedFontLst>
    <p:embeddedFont>
      <p:font typeface="Barlow Medium Bold" panose="020B0604020202020204" charset="0"/>
      <p:regular r:id="rId35"/>
      <p:bold r:id="rId36"/>
    </p:embeddedFont>
    <p:embeddedFont>
      <p:font typeface="Open Sans Light" panose="020B0604020202020204" charset="0"/>
      <p:regular r:id="rId37"/>
      <p:italic r:id="rId38"/>
    </p:embeddedFont>
    <p:embeddedFont>
      <p:font typeface="Calibri" panose="020F0502020204030204" pitchFamily="34" charset="0"/>
      <p:regular r:id="rId39"/>
      <p:bold r:id="rId40"/>
      <p:italic r:id="rId41"/>
      <p:boldItalic r:id="rId42"/>
    </p:embeddedFont>
    <p:embeddedFont>
      <p:font typeface="Barlow Bold" panose="020B0604020202020204" charset="0"/>
      <p:regular r:id="rId43"/>
      <p:bold r:id="rId44"/>
    </p:embeddedFont>
    <p:embeddedFont>
      <p:font typeface="Barlow Bold Bold" panose="020B0604020202020204" charset="0"/>
      <p:regular r:id="rId45"/>
      <p:bold r:id="rId46"/>
    </p:embeddedFont>
    <p:embeddedFont>
      <p:font typeface="Barlow Light Bold" panose="020B0604020202020204" charset="0"/>
      <p:regular r:id="rId47"/>
    </p:embeddedFont>
    <p:embeddedFont>
      <p:font typeface="Arimo" panose="020B0604020202020204" charset="0"/>
      <p:regular r:id="rId48"/>
    </p:embeddedFont>
    <p:embeddedFont>
      <p:font typeface="Barlow Light" panose="020B0604020202020204" charset="0"/>
      <p:regular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03" autoAdjust="0"/>
    <p:restoredTop sz="94558" autoAdjust="0"/>
  </p:normalViewPr>
  <p:slideViewPr>
    <p:cSldViewPr>
      <p:cViewPr varScale="1">
        <p:scale>
          <a:sx n="71" d="100"/>
          <a:sy n="71" d="100"/>
        </p:scale>
        <p:origin x="780"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png>
</file>

<file path=ppt/media/image10.svg>
</file>

<file path=ppt/media/image11.png>
</file>

<file path=ppt/media/image12.png>
</file>

<file path=ppt/media/image13.jpeg>
</file>

<file path=ppt/media/image14.png>
</file>

<file path=ppt/media/image14.svg>
</file>

<file path=ppt/media/image15.png>
</file>

<file path=ppt/media/image16.png>
</file>

<file path=ppt/media/image17.png>
</file>

<file path=ppt/media/image18.png>
</file>

<file path=ppt/media/image19.png>
</file>

<file path=ppt/media/image2.png>
</file>

<file path=ppt/media/image2.svg>
</file>

<file path=ppt/media/image20.png>
</file>

<file path=ppt/media/image20.svg>
</file>

<file path=ppt/media/image21.png>
</file>

<file path=ppt/media/image22.png>
</file>

<file path=ppt/media/image22.svg>
</file>

<file path=ppt/media/image23.png>
</file>

<file path=ppt/media/image24.png>
</file>

<file path=ppt/media/image24.svg>
</file>

<file path=ppt/media/image25.png>
</file>

<file path=ppt/media/image26.png>
</file>

<file path=ppt/media/image26.svg>
</file>

<file path=ppt/media/image27.png>
</file>

<file path=ppt/media/image28.png>
</file>

<file path=ppt/media/image29.png>
</file>

<file path=ppt/media/image3.png>
</file>

<file path=ppt/media/image30.png>
</file>

<file path=ppt/media/image30.svg>
</file>

<file path=ppt/media/image31.png>
</file>

<file path=ppt/media/image32.png>
</file>

<file path=ppt/media/image33.png>
</file>

<file path=ppt/media/image34.png>
</file>

<file path=ppt/media/image34.svg>
</file>

<file path=ppt/media/image35.png>
</file>

<file path=ppt/media/image36.png>
</file>

<file path=ppt/media/image37.png>
</file>

<file path=ppt/media/image37.svg>
</file>

<file path=ppt/media/image38.png>
</file>

<file path=ppt/media/image39.png>
</file>

<file path=ppt/media/image39.svg>
</file>

<file path=ppt/media/image4.png>
</file>

<file path=ppt/media/image4.svg>
</file>

<file path=ppt/media/image40.png>
</file>

<file path=ppt/media/image41.svg>
</file>

<file path=ppt/media/image43.svg>
</file>

<file path=ppt/media/image5.png>
</file>

<file path=ppt/media/image51.svg>
</file>

<file path=ppt/media/image53.svg>
</file>

<file path=ppt/media/image55.svg>
</file>

<file path=ppt/media/image6.png>
</file>

<file path=ppt/media/image6.svg>
</file>

<file path=ppt/media/image7.png>
</file>

<file path=ppt/media/image8.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8/10/2021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7.xml"/><Relationship Id="rId1" Type="http://schemas.openxmlformats.org/officeDocument/2006/relationships/video" Target="https://www.youtube.com/embed/15NPZCGP_e4?feature=oembed"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20.sv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4.svg"/><Relationship Id="rId7" Type="http://schemas.openxmlformats.org/officeDocument/2006/relationships/image" Target="../media/image26.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4.sv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4.svg"/><Relationship Id="rId7" Type="http://schemas.openxmlformats.org/officeDocument/2006/relationships/image" Target="../media/image26.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4.sv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4.svg"/><Relationship Id="rId7" Type="http://schemas.openxmlformats.org/officeDocument/2006/relationships/image" Target="../media/image26.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4.sv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34.sv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37.svg"/><Relationship Id="rId7" Type="http://schemas.openxmlformats.org/officeDocument/2006/relationships/image" Target="../media/image41.sv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39.svg"/><Relationship Id="rId4" Type="http://schemas.openxmlformats.org/officeDocument/2006/relationships/image" Target="../media/image27.png"/><Relationship Id="rId9" Type="http://schemas.openxmlformats.org/officeDocument/2006/relationships/image" Target="../media/image43.svg"/></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GenomicsAotearoa/Imputation-workshop" TargetMode="External"/><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51.svg"/><Relationship Id="rId7" Type="http://schemas.openxmlformats.org/officeDocument/2006/relationships/image" Target="../media/image53.svg"/><Relationship Id="rId2" Type="http://schemas.openxmlformats.org/officeDocument/2006/relationships/image" Target="../media/image37.png"/><Relationship Id="rId1" Type="http://schemas.openxmlformats.org/officeDocument/2006/relationships/slideLayout" Target="../slideLayouts/slideLayout7.xml"/><Relationship Id="rId6" Type="http://schemas.openxmlformats.org/officeDocument/2006/relationships/image" Target="../media/image39.png"/><Relationship Id="rId5" Type="http://schemas.openxmlformats.org/officeDocument/2006/relationships/image" Target="../media/image39.svg"/><Relationship Id="rId4" Type="http://schemas.openxmlformats.org/officeDocument/2006/relationships/image" Target="../media/image38.png"/></Relationships>
</file>

<file path=ppt/slides/_rels/slide32.xml.rels><?xml version="1.0" encoding="UTF-8" standalone="yes"?>
<Relationships xmlns="http://schemas.openxmlformats.org/package/2006/relationships"><Relationship Id="rId3" Type="http://schemas.openxmlformats.org/officeDocument/2006/relationships/image" Target="../media/image51.svg"/><Relationship Id="rId7" Type="http://schemas.openxmlformats.org/officeDocument/2006/relationships/image" Target="../media/image53.svg"/><Relationship Id="rId2" Type="http://schemas.openxmlformats.org/officeDocument/2006/relationships/image" Target="../media/image37.png"/><Relationship Id="rId1" Type="http://schemas.openxmlformats.org/officeDocument/2006/relationships/slideLayout" Target="../slideLayouts/slideLayout7.xml"/><Relationship Id="rId6" Type="http://schemas.openxmlformats.org/officeDocument/2006/relationships/image" Target="../media/image39.png"/><Relationship Id="rId5" Type="http://schemas.openxmlformats.org/officeDocument/2006/relationships/image" Target="../media/image39.svg"/><Relationship Id="rId4" Type="http://schemas.openxmlformats.org/officeDocument/2006/relationships/image" Target="../media/image38.png"/></Relationships>
</file>

<file path=ppt/slides/_rels/slide33.xml.rels><?xml version="1.0" encoding="UTF-8" standalone="yes"?>
<Relationships xmlns="http://schemas.openxmlformats.org/package/2006/relationships"><Relationship Id="rId3" Type="http://schemas.openxmlformats.org/officeDocument/2006/relationships/image" Target="../media/image55.svg"/><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2658680" y="2275771"/>
            <a:ext cx="12970640" cy="5735459"/>
            <a:chOff x="0" y="0"/>
            <a:chExt cx="17294187" cy="7647279"/>
          </a:xfrm>
        </p:grpSpPr>
        <p:sp>
          <p:nvSpPr>
            <p:cNvPr id="3" name="AutoShape 3"/>
            <p:cNvSpPr/>
            <p:nvPr/>
          </p:nvSpPr>
          <p:spPr>
            <a:xfrm>
              <a:off x="856456" y="5882259"/>
              <a:ext cx="15581275" cy="13812"/>
            </a:xfrm>
            <a:prstGeom prst="rect">
              <a:avLst/>
            </a:prstGeom>
            <a:solidFill>
              <a:srgbClr val="F7F7F7"/>
            </a:solidFill>
          </p:spPr>
        </p:sp>
        <p:sp>
          <p:nvSpPr>
            <p:cNvPr id="4" name="TextBox 4"/>
            <p:cNvSpPr txBox="1"/>
            <p:nvPr/>
          </p:nvSpPr>
          <p:spPr>
            <a:xfrm>
              <a:off x="0" y="3396276"/>
              <a:ext cx="17294187" cy="2011257"/>
            </a:xfrm>
            <a:prstGeom prst="rect">
              <a:avLst/>
            </a:prstGeom>
          </p:spPr>
          <p:txBody>
            <a:bodyPr lIns="0" tIns="0" rIns="0" bIns="0" rtlCol="0" anchor="t">
              <a:spAutoFit/>
            </a:bodyPr>
            <a:lstStyle/>
            <a:p>
              <a:pPr algn="ctr">
                <a:lnSpc>
                  <a:spcPts val="11439"/>
                </a:lnSpc>
              </a:pPr>
              <a:r>
                <a:rPr lang="en-US" sz="10399" spc="-259" dirty="0">
                  <a:solidFill>
                    <a:srgbClr val="F7F7F7"/>
                  </a:solidFill>
                  <a:latin typeface="Barlow Bold"/>
                </a:rPr>
                <a:t>Imputation workshop</a:t>
              </a:r>
            </a:p>
          </p:txBody>
        </p:sp>
        <p:sp>
          <p:nvSpPr>
            <p:cNvPr id="5" name="TextBox 5"/>
            <p:cNvSpPr txBox="1"/>
            <p:nvPr/>
          </p:nvSpPr>
          <p:spPr>
            <a:xfrm>
              <a:off x="0" y="6313646"/>
              <a:ext cx="17294187" cy="1333633"/>
            </a:xfrm>
            <a:prstGeom prst="rect">
              <a:avLst/>
            </a:prstGeom>
          </p:spPr>
          <p:txBody>
            <a:bodyPr lIns="0" tIns="0" rIns="0" bIns="0" rtlCol="0" anchor="t">
              <a:spAutoFit/>
            </a:bodyPr>
            <a:lstStyle/>
            <a:p>
              <a:pPr algn="ctr">
                <a:lnSpc>
                  <a:spcPts val="4094"/>
                </a:lnSpc>
              </a:pPr>
              <a:r>
                <a:rPr lang="en-US" sz="2924" spc="233" dirty="0">
                  <a:solidFill>
                    <a:srgbClr val="F7F7F7"/>
                  </a:solidFill>
                  <a:latin typeface="Barlow Medium Bold"/>
                </a:rPr>
                <a:t>Yu Wang (Postdoctoral Scientist Quantitative Genetics &amp; Genomics)</a:t>
              </a:r>
            </a:p>
            <a:p>
              <a:pPr algn="ctr">
                <a:lnSpc>
                  <a:spcPts val="4094"/>
                </a:lnSpc>
              </a:pPr>
              <a:r>
                <a:rPr lang="en-US" sz="2924" spc="233" dirty="0">
                  <a:solidFill>
                    <a:srgbClr val="F7F7F7"/>
                  </a:solidFill>
                  <a:latin typeface="Barlow Medium Bold"/>
                </a:rPr>
                <a:t>yu.wang@lic.co.nz</a:t>
              </a:r>
            </a:p>
          </p:txBody>
        </p:sp>
        <p:pic>
          <p:nvPicPr>
            <p:cNvPr id="6" name="Picture 6"/>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9743986" y="0"/>
              <a:ext cx="2315101" cy="2532516"/>
            </a:xfrm>
            <a:prstGeom prst="rect">
              <a:avLst/>
            </a:prstGeom>
          </p:spPr>
        </p:pic>
        <p:pic>
          <p:nvPicPr>
            <p:cNvPr id="7" name="Picture 7"/>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7878222" y="0"/>
              <a:ext cx="1144200" cy="2532516"/>
            </a:xfrm>
            <a:prstGeom prst="rect">
              <a:avLst/>
            </a:prstGeom>
          </p:spPr>
        </p:pic>
        <p:pic>
          <p:nvPicPr>
            <p:cNvPr id="8" name="Picture 8"/>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 xmlns:asvg="http://schemas.microsoft.com/office/drawing/2016/SVG/main" r:embed="rId7"/>
                </a:ext>
              </a:extLst>
            </a:blip>
            <a:srcRect/>
            <a:stretch>
              <a:fillRect/>
            </a:stretch>
          </p:blipFill>
          <p:spPr>
            <a:xfrm>
              <a:off x="5235100" y="0"/>
              <a:ext cx="1921558" cy="2532516"/>
            </a:xfrm>
            <a:prstGeom prst="rect">
              <a:avLst/>
            </a:prstGeom>
          </p:spPr>
        </p:pic>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360914" y="2880411"/>
            <a:ext cx="7310721" cy="4866053"/>
          </a:xfrm>
          <a:prstGeom prst="rect">
            <a:avLst/>
          </a:prstGeom>
        </p:spPr>
      </p:pic>
      <p:pic>
        <p:nvPicPr>
          <p:cNvPr id="3" name="Picture 3"/>
          <p:cNvPicPr>
            <a:picLocks noChangeAspect="1"/>
          </p:cNvPicPr>
          <p:nvPr/>
        </p:nvPicPr>
        <p:blipFill>
          <a:blip r:embed="rId3"/>
          <a:srcRect/>
          <a:stretch>
            <a:fillRect/>
          </a:stretch>
        </p:blipFill>
        <p:spPr>
          <a:xfrm>
            <a:off x="9563689" y="2880411"/>
            <a:ext cx="7310721" cy="4866053"/>
          </a:xfrm>
          <a:prstGeom prst="rect">
            <a:avLst/>
          </a:prstGeom>
        </p:spPr>
      </p:pic>
      <p:sp>
        <p:nvSpPr>
          <p:cNvPr id="4" name="TextBox 4"/>
          <p:cNvSpPr txBox="1"/>
          <p:nvPr/>
        </p:nvSpPr>
        <p:spPr>
          <a:xfrm>
            <a:off x="11715257" y="8188970"/>
            <a:ext cx="3532436" cy="573405"/>
          </a:xfrm>
          <a:prstGeom prst="rect">
            <a:avLst/>
          </a:prstGeom>
        </p:spPr>
        <p:txBody>
          <a:bodyPr lIns="0" tIns="0" rIns="0" bIns="0" rtlCol="0" anchor="t">
            <a:spAutoFit/>
          </a:bodyPr>
          <a:lstStyle/>
          <a:p>
            <a:pPr algn="ctr">
              <a:lnSpc>
                <a:spcPts val="4680"/>
              </a:lnSpc>
              <a:spcBef>
                <a:spcPct val="0"/>
              </a:spcBef>
            </a:pPr>
            <a:r>
              <a:rPr lang="en-US" sz="3600" dirty="0">
                <a:solidFill>
                  <a:srgbClr val="F7F7F7"/>
                </a:solidFill>
                <a:latin typeface="Barlow Light"/>
              </a:rPr>
              <a:t>high density panel</a:t>
            </a:r>
          </a:p>
        </p:txBody>
      </p:sp>
      <p:sp>
        <p:nvSpPr>
          <p:cNvPr id="5" name="TextBox 5"/>
          <p:cNvSpPr txBox="1"/>
          <p:nvPr/>
        </p:nvSpPr>
        <p:spPr>
          <a:xfrm>
            <a:off x="3335782" y="8188970"/>
            <a:ext cx="3360986" cy="573405"/>
          </a:xfrm>
          <a:prstGeom prst="rect">
            <a:avLst/>
          </a:prstGeom>
        </p:spPr>
        <p:txBody>
          <a:bodyPr lIns="0" tIns="0" rIns="0" bIns="0" rtlCol="0" anchor="t">
            <a:spAutoFit/>
          </a:bodyPr>
          <a:lstStyle/>
          <a:p>
            <a:pPr algn="ctr">
              <a:lnSpc>
                <a:spcPts val="4680"/>
              </a:lnSpc>
              <a:spcBef>
                <a:spcPct val="0"/>
              </a:spcBef>
            </a:pPr>
            <a:r>
              <a:rPr lang="en-US" sz="3600" dirty="0">
                <a:solidFill>
                  <a:srgbClr val="F7F7F7"/>
                </a:solidFill>
                <a:latin typeface="Barlow Light"/>
              </a:rPr>
              <a:t>low density panel</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3222159" y="1521307"/>
            <a:ext cx="11843682" cy="7244386"/>
          </a:xfrm>
          <a:prstGeom prst="rect">
            <a:avLst/>
          </a:prstGeom>
        </p:spPr>
      </p:pic>
      <p:sp>
        <p:nvSpPr>
          <p:cNvPr id="3" name="TextBox 3"/>
          <p:cNvSpPr txBox="1"/>
          <p:nvPr/>
        </p:nvSpPr>
        <p:spPr>
          <a:xfrm>
            <a:off x="5455890" y="8953500"/>
            <a:ext cx="7376220" cy="398145"/>
          </a:xfrm>
          <a:prstGeom prst="rect">
            <a:avLst/>
          </a:prstGeom>
        </p:spPr>
        <p:txBody>
          <a:bodyPr wrap="square" lIns="0" tIns="0" rIns="0" bIns="0" rtlCol="0" anchor="t">
            <a:spAutoFit/>
          </a:bodyPr>
          <a:lstStyle/>
          <a:p>
            <a:pPr algn="ctr">
              <a:lnSpc>
                <a:spcPts val="3120"/>
              </a:lnSpc>
              <a:spcBef>
                <a:spcPct val="0"/>
              </a:spcBef>
            </a:pPr>
            <a:r>
              <a:rPr lang="en-US" sz="2400" dirty="0">
                <a:solidFill>
                  <a:srgbClr val="F7F7F7"/>
                </a:solidFill>
                <a:latin typeface="Barlow Light"/>
              </a:rPr>
              <a:t>http://mathgen.stats.ox.ac.uk/impute/impute_v2.html</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8956974" y="4664393"/>
            <a:ext cx="7877527" cy="1024890"/>
          </a:xfrm>
          <a:prstGeom prst="rect">
            <a:avLst/>
          </a:prstGeom>
        </p:spPr>
        <p:txBody>
          <a:bodyPr lIns="0" tIns="0" rIns="0" bIns="0" rtlCol="0" anchor="t">
            <a:spAutoFit/>
          </a:bodyPr>
          <a:lstStyle/>
          <a:p>
            <a:pPr>
              <a:lnSpc>
                <a:spcPts val="7920"/>
              </a:lnSpc>
            </a:pPr>
            <a:r>
              <a:rPr lang="en-US" sz="7200">
                <a:solidFill>
                  <a:srgbClr val="F7F7F7"/>
                </a:solidFill>
                <a:latin typeface="Barlow Bold"/>
              </a:rPr>
              <a:t>What is phasing</a:t>
            </a:r>
          </a:p>
        </p:txBody>
      </p:sp>
      <p:sp>
        <p:nvSpPr>
          <p:cNvPr id="3" name="AutoShape 3"/>
          <p:cNvSpPr/>
          <p:nvPr/>
        </p:nvSpPr>
        <p:spPr>
          <a:xfrm>
            <a:off x="7918469" y="1028700"/>
            <a:ext cx="9525" cy="8229600"/>
          </a:xfrm>
          <a:prstGeom prst="rect">
            <a:avLst/>
          </a:prstGeom>
          <a:solidFill>
            <a:srgbClr val="F7F7F7"/>
          </a:solidFill>
        </p:spPr>
      </p:sp>
      <p:pic>
        <p:nvPicPr>
          <p:cNvPr id="4" name="Picture 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2898191" y="1935540"/>
            <a:ext cx="2898736" cy="641592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4" name="Online Media 3" descr="What is Phasing?">
            <a:hlinkClick r:id="" action="ppaction://media"/>
            <a:extLst>
              <a:ext uri="{FF2B5EF4-FFF2-40B4-BE49-F238E27FC236}">
                <a16:creationId xmlns:a16="http://schemas.microsoft.com/office/drawing/2014/main" id="{69E967BC-75F9-934D-979A-EAF810C66521}"/>
              </a:ext>
            </a:extLst>
          </p:cNvPr>
          <p:cNvPicPr>
            <a:picLocks noRot="1" noChangeAspect="1"/>
          </p:cNvPicPr>
          <p:nvPr>
            <a:videoFile r:link="rId1"/>
          </p:nvPr>
        </p:nvPicPr>
        <p:blipFill>
          <a:blip r:embed="rId3"/>
          <a:stretch>
            <a:fillRect/>
          </a:stretch>
        </p:blipFill>
        <p:spPr>
          <a:xfrm>
            <a:off x="2097186" y="1162050"/>
            <a:ext cx="14093628" cy="79629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1448200" y="3174875"/>
            <a:ext cx="6166808" cy="3387725"/>
          </a:xfrm>
          <a:prstGeom prst="rect">
            <a:avLst/>
          </a:prstGeom>
        </p:spPr>
        <p:txBody>
          <a:bodyPr lIns="0" tIns="0" rIns="0" bIns="0" rtlCol="0" anchor="t">
            <a:spAutoFit/>
          </a:bodyPr>
          <a:lstStyle/>
          <a:p>
            <a:pPr algn="ctr">
              <a:lnSpc>
                <a:spcPts val="8800"/>
              </a:lnSpc>
            </a:pPr>
            <a:r>
              <a:rPr lang="en-US" sz="8000">
                <a:solidFill>
                  <a:srgbClr val="F7F7F7"/>
                </a:solidFill>
                <a:latin typeface="Barlow Medium Bold"/>
              </a:rPr>
              <a:t>Why we need to do imputation</a:t>
            </a:r>
          </a:p>
        </p:txBody>
      </p:sp>
      <p:pic>
        <p:nvPicPr>
          <p:cNvPr id="3" name="Picture 3"/>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2829921" y="1847497"/>
            <a:ext cx="4411485" cy="5948695"/>
          </a:xfrm>
          <a:prstGeom prst="rect">
            <a:avLst/>
          </a:prstGeom>
        </p:spPr>
      </p:pic>
      <p:pic>
        <p:nvPicPr>
          <p:cNvPr id="4" name="Picture 4"/>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9318950" y="4371027"/>
            <a:ext cx="3685921" cy="408597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1028700" y="942975"/>
            <a:ext cx="7354107" cy="8397171"/>
          </a:xfrm>
          <a:prstGeom prst="rect">
            <a:avLst/>
          </a:prstGeom>
        </p:spPr>
        <p:txBody>
          <a:bodyPr lIns="0" tIns="0" rIns="0" bIns="0" rtlCol="0" anchor="t">
            <a:spAutoFit/>
          </a:bodyPr>
          <a:lstStyle/>
          <a:p>
            <a:pPr marL="626110" lvl="1" indent="-313055" algn="just">
              <a:lnSpc>
                <a:spcPts val="4350"/>
              </a:lnSpc>
              <a:buFont typeface="Arial"/>
              <a:buChar char="•"/>
            </a:pPr>
            <a:r>
              <a:rPr lang="en-US" sz="2900" dirty="0">
                <a:solidFill>
                  <a:srgbClr val="F7F7F7"/>
                </a:solidFill>
                <a:latin typeface="Barlow Light Bold"/>
              </a:rPr>
              <a:t>Cheap</a:t>
            </a:r>
          </a:p>
          <a:p>
            <a:pPr algn="just">
              <a:lnSpc>
                <a:spcPts val="4350"/>
              </a:lnSpc>
            </a:pPr>
            <a:r>
              <a:rPr lang="en-US" sz="2900" dirty="0" smtClean="0">
                <a:solidFill>
                  <a:srgbClr val="F7F7F7"/>
                </a:solidFill>
                <a:latin typeface="Barlow Light"/>
              </a:rPr>
              <a:t>Directly </a:t>
            </a:r>
            <a:r>
              <a:rPr lang="en-US" sz="2900" dirty="0">
                <a:solidFill>
                  <a:srgbClr val="F7F7F7"/>
                </a:solidFill>
                <a:latin typeface="Barlow Light"/>
              </a:rPr>
              <a:t>sequence a large population is still </a:t>
            </a:r>
            <a:r>
              <a:rPr lang="en-US" sz="2900" dirty="0" smtClean="0">
                <a:solidFill>
                  <a:srgbClr val="F7F7F7"/>
                </a:solidFill>
                <a:latin typeface="Barlow Light"/>
              </a:rPr>
              <a:t>quite expensive</a:t>
            </a:r>
            <a:endParaRPr lang="en-US" sz="2900" dirty="0">
              <a:solidFill>
                <a:srgbClr val="F7F7F7"/>
              </a:solidFill>
              <a:latin typeface="Barlow Light"/>
            </a:endParaRPr>
          </a:p>
          <a:p>
            <a:pPr marL="626110" lvl="1" indent="-313055" algn="just">
              <a:lnSpc>
                <a:spcPts val="4350"/>
              </a:lnSpc>
              <a:buFont typeface="Arial"/>
              <a:buChar char="•"/>
            </a:pPr>
            <a:r>
              <a:rPr lang="en-US" sz="2900" dirty="0">
                <a:solidFill>
                  <a:srgbClr val="F7F7F7"/>
                </a:solidFill>
                <a:latin typeface="Barlow Light Bold"/>
              </a:rPr>
              <a:t>Increase power </a:t>
            </a:r>
          </a:p>
          <a:p>
            <a:pPr algn="just">
              <a:lnSpc>
                <a:spcPts val="4350"/>
              </a:lnSpc>
            </a:pPr>
            <a:r>
              <a:rPr lang="en-US" sz="2900" dirty="0">
                <a:solidFill>
                  <a:srgbClr val="F7F7F7"/>
                </a:solidFill>
                <a:latin typeface="Barlow Light"/>
              </a:rPr>
              <a:t>The reference panel is more likely to contain the causal variant (or a better tag) than a lower density panel</a:t>
            </a:r>
          </a:p>
          <a:p>
            <a:pPr marL="626110" lvl="1" indent="-313055" algn="just">
              <a:lnSpc>
                <a:spcPts val="4350"/>
              </a:lnSpc>
              <a:buFont typeface="Arial"/>
              <a:buChar char="•"/>
            </a:pPr>
            <a:r>
              <a:rPr lang="en-US" sz="2900" dirty="0">
                <a:solidFill>
                  <a:srgbClr val="F7F7F7"/>
                </a:solidFill>
                <a:latin typeface="Barlow Light Bold"/>
              </a:rPr>
              <a:t>Fine-mapping</a:t>
            </a:r>
          </a:p>
          <a:p>
            <a:pPr algn="just">
              <a:lnSpc>
                <a:spcPts val="4350"/>
              </a:lnSpc>
            </a:pPr>
            <a:r>
              <a:rPr lang="en-US" sz="2900" dirty="0">
                <a:solidFill>
                  <a:srgbClr val="F7F7F7"/>
                </a:solidFill>
                <a:latin typeface="Barlow Light"/>
              </a:rPr>
              <a:t>Imputation provides a high-resolution overview of an association signal across a locus</a:t>
            </a:r>
          </a:p>
          <a:p>
            <a:pPr marL="626110" lvl="1" indent="-313055" algn="just">
              <a:lnSpc>
                <a:spcPts val="4350"/>
              </a:lnSpc>
              <a:buFont typeface="Arial"/>
              <a:buChar char="•"/>
            </a:pPr>
            <a:r>
              <a:rPr lang="en-US" sz="2900" dirty="0">
                <a:solidFill>
                  <a:srgbClr val="F7F7F7"/>
                </a:solidFill>
                <a:latin typeface="Barlow Light Bold"/>
              </a:rPr>
              <a:t>Meta-analysis</a:t>
            </a:r>
          </a:p>
          <a:p>
            <a:pPr algn="just">
              <a:lnSpc>
                <a:spcPts val="4350"/>
              </a:lnSpc>
            </a:pPr>
            <a:r>
              <a:rPr lang="en-US" sz="2900" dirty="0">
                <a:solidFill>
                  <a:srgbClr val="F7F7F7"/>
                </a:solidFill>
                <a:latin typeface="Barlow Light"/>
              </a:rPr>
              <a:t>Imputation allows different genotype panels to be combined up to the variants in the reference panel </a:t>
            </a:r>
          </a:p>
        </p:txBody>
      </p:sp>
      <p:pic>
        <p:nvPicPr>
          <p:cNvPr id="3" name="Picture 3"/>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9318950" y="4371027"/>
            <a:ext cx="3685921" cy="4085970"/>
          </a:xfrm>
          <a:prstGeom prst="rect">
            <a:avLst/>
          </a:prstGeom>
        </p:spPr>
      </p:pic>
      <p:pic>
        <p:nvPicPr>
          <p:cNvPr id="4" name="Picture 4"/>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12829921" y="1847497"/>
            <a:ext cx="4411485" cy="5948695"/>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3690932" y="6899719"/>
            <a:ext cx="2418104" cy="2358581"/>
          </a:xfrm>
          <a:prstGeom prst="rect">
            <a:avLst/>
          </a:prstGeom>
        </p:spPr>
      </p:pic>
      <p:pic>
        <p:nvPicPr>
          <p:cNvPr id="3" name="Picture 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13690932" y="3837048"/>
            <a:ext cx="2418104" cy="2554230"/>
          </a:xfrm>
          <a:prstGeom prst="rect">
            <a:avLst/>
          </a:prstGeom>
        </p:spPr>
      </p:pic>
      <p:pic>
        <p:nvPicPr>
          <p:cNvPr id="4" name="Picture 4"/>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 xmlns:asvg="http://schemas.microsoft.com/office/drawing/2016/SVG/main" r:embed="rId7"/>
              </a:ext>
            </a:extLst>
          </a:blip>
          <a:srcRect/>
          <a:stretch>
            <a:fillRect/>
          </a:stretch>
        </p:blipFill>
        <p:spPr>
          <a:xfrm>
            <a:off x="13690932" y="1028700"/>
            <a:ext cx="2418104" cy="2299907"/>
          </a:xfrm>
          <a:prstGeom prst="rect">
            <a:avLst/>
          </a:prstGeom>
        </p:spPr>
      </p:pic>
      <p:sp>
        <p:nvSpPr>
          <p:cNvPr id="5" name="AutoShape 5"/>
          <p:cNvSpPr/>
          <p:nvPr/>
        </p:nvSpPr>
        <p:spPr>
          <a:xfrm>
            <a:off x="12387478" y="1028700"/>
            <a:ext cx="9525" cy="8229600"/>
          </a:xfrm>
          <a:prstGeom prst="rect">
            <a:avLst/>
          </a:prstGeom>
          <a:solidFill>
            <a:srgbClr val="F7F7F7"/>
          </a:solidFill>
        </p:spPr>
      </p:sp>
      <p:grpSp>
        <p:nvGrpSpPr>
          <p:cNvPr id="6" name="Group 6"/>
          <p:cNvGrpSpPr/>
          <p:nvPr/>
        </p:nvGrpSpPr>
        <p:grpSpPr>
          <a:xfrm>
            <a:off x="1028700" y="1064419"/>
            <a:ext cx="9539999" cy="8435557"/>
            <a:chOff x="0" y="47625"/>
            <a:chExt cx="12719999" cy="11247411"/>
          </a:xfrm>
        </p:grpSpPr>
        <p:sp>
          <p:nvSpPr>
            <p:cNvPr id="7" name="TextBox 7"/>
            <p:cNvSpPr txBox="1"/>
            <p:nvPr/>
          </p:nvSpPr>
          <p:spPr>
            <a:xfrm>
              <a:off x="0" y="47625"/>
              <a:ext cx="12719999" cy="1241848"/>
            </a:xfrm>
            <a:prstGeom prst="rect">
              <a:avLst/>
            </a:prstGeom>
          </p:spPr>
          <p:txBody>
            <a:bodyPr lIns="0" tIns="0" rIns="0" bIns="0" rtlCol="0" anchor="t">
              <a:spAutoFit/>
            </a:bodyPr>
            <a:lstStyle/>
            <a:p>
              <a:pPr>
                <a:lnSpc>
                  <a:spcPts val="7040"/>
                </a:lnSpc>
              </a:pPr>
              <a:r>
                <a:rPr lang="en-US" sz="6400">
                  <a:solidFill>
                    <a:srgbClr val="F7F7F7"/>
                  </a:solidFill>
                  <a:latin typeface="Barlow Bold"/>
                </a:rPr>
                <a:t>Imputation Server</a:t>
              </a:r>
            </a:p>
          </p:txBody>
        </p:sp>
        <p:sp>
          <p:nvSpPr>
            <p:cNvPr id="8" name="TextBox 8"/>
            <p:cNvSpPr txBox="1"/>
            <p:nvPr/>
          </p:nvSpPr>
          <p:spPr>
            <a:xfrm>
              <a:off x="0" y="1753963"/>
              <a:ext cx="12719999" cy="9541073"/>
            </a:xfrm>
            <a:prstGeom prst="rect">
              <a:avLst/>
            </a:prstGeom>
          </p:spPr>
          <p:txBody>
            <a:bodyPr lIns="0" tIns="0" rIns="0" bIns="0" rtlCol="0" anchor="t">
              <a:spAutoFit/>
            </a:bodyPr>
            <a:lstStyle/>
            <a:p>
              <a:pPr marL="669290" lvl="1" indent="-334645" algn="just">
                <a:lnSpc>
                  <a:spcPct val="150000"/>
                </a:lnSpc>
                <a:buFont typeface="Arial"/>
                <a:buChar char="•"/>
              </a:pPr>
              <a:r>
                <a:rPr lang="en-US" sz="3000" dirty="0">
                  <a:solidFill>
                    <a:srgbClr val="F7F7F7"/>
                  </a:solidFill>
                  <a:latin typeface="Barlow Light Bold"/>
                </a:rPr>
                <a:t>Michigan Imputation Server (human)</a:t>
              </a:r>
            </a:p>
            <a:p>
              <a:pPr algn="just">
                <a:lnSpc>
                  <a:spcPct val="150000"/>
                </a:lnSpc>
              </a:pPr>
              <a:r>
                <a:rPr lang="en-US" sz="3000" dirty="0">
                  <a:solidFill>
                    <a:srgbClr val="F7F7F7"/>
                  </a:solidFill>
                  <a:latin typeface="Barlow Light Bold"/>
                </a:rPr>
                <a:t>        https://imputationserver.sph.umich.edu</a:t>
              </a:r>
            </a:p>
            <a:p>
              <a:pPr marL="669290" lvl="1" indent="-334645" algn="just">
                <a:lnSpc>
                  <a:spcPct val="150000"/>
                </a:lnSpc>
                <a:buFont typeface="Arial"/>
                <a:buChar char="•"/>
              </a:pPr>
              <a:r>
                <a:rPr lang="en-US" sz="3000" dirty="0">
                  <a:solidFill>
                    <a:srgbClr val="F7F7F7"/>
                  </a:solidFill>
                  <a:latin typeface="Barlow Light Bold"/>
                </a:rPr>
                <a:t>Sanger Imputation Service (human)</a:t>
              </a:r>
            </a:p>
            <a:p>
              <a:pPr algn="just">
                <a:lnSpc>
                  <a:spcPct val="150000"/>
                </a:lnSpc>
              </a:pPr>
              <a:r>
                <a:rPr lang="en-US" sz="3000" dirty="0">
                  <a:solidFill>
                    <a:srgbClr val="F7F7F7"/>
                  </a:solidFill>
                  <a:latin typeface="Barlow Light Bold"/>
                </a:rPr>
                <a:t>        https://imputation.sanger.ac.uk/</a:t>
              </a:r>
            </a:p>
            <a:p>
              <a:pPr marL="669290" lvl="1" indent="-334645" algn="just">
                <a:lnSpc>
                  <a:spcPct val="150000"/>
                </a:lnSpc>
                <a:buFont typeface="Arial"/>
                <a:buChar char="•"/>
              </a:pPr>
              <a:r>
                <a:rPr lang="en-US" sz="3000" dirty="0" err="1">
                  <a:solidFill>
                    <a:srgbClr val="F7F7F7"/>
                  </a:solidFill>
                  <a:latin typeface="Barlow Light Bold"/>
                </a:rPr>
                <a:t>TOPMed</a:t>
              </a:r>
              <a:r>
                <a:rPr lang="en-US" sz="3000" dirty="0">
                  <a:solidFill>
                    <a:srgbClr val="F7F7F7"/>
                  </a:solidFill>
                  <a:latin typeface="Barlow Light Bold"/>
                </a:rPr>
                <a:t> Imputation Server (human</a:t>
              </a:r>
              <a:r>
                <a:rPr lang="en-US" sz="3000" dirty="0" smtClean="0">
                  <a:solidFill>
                    <a:srgbClr val="F7F7F7"/>
                  </a:solidFill>
                  <a:latin typeface="Barlow Light Bold"/>
                </a:rPr>
                <a:t>) = MIS but different reference</a:t>
              </a:r>
              <a:endParaRPr lang="en-US" sz="3000" dirty="0">
                <a:solidFill>
                  <a:srgbClr val="F7F7F7"/>
                </a:solidFill>
                <a:latin typeface="Barlow Light Bold"/>
              </a:endParaRPr>
            </a:p>
            <a:p>
              <a:pPr algn="just">
                <a:lnSpc>
                  <a:spcPct val="150000"/>
                </a:lnSpc>
              </a:pPr>
              <a:r>
                <a:rPr lang="en-US" sz="3000" dirty="0">
                  <a:solidFill>
                    <a:srgbClr val="F7F7F7"/>
                  </a:solidFill>
                  <a:latin typeface="Barlow Light Bold"/>
                </a:rPr>
                <a:t>        https://imputation.biodatacatalyst.nhlbi.nih.gov</a:t>
              </a:r>
            </a:p>
            <a:p>
              <a:pPr marL="669290" lvl="1" indent="-334645" algn="just">
                <a:lnSpc>
                  <a:spcPct val="150000"/>
                </a:lnSpc>
                <a:buFont typeface="Arial"/>
                <a:buChar char="•"/>
              </a:pPr>
              <a:r>
                <a:rPr lang="en-US" sz="3000" dirty="0">
                  <a:solidFill>
                    <a:srgbClr val="F7F7F7"/>
                  </a:solidFill>
                  <a:latin typeface="Barlow Light Bold"/>
                </a:rPr>
                <a:t>Animal-</a:t>
              </a:r>
              <a:r>
                <a:rPr lang="en-US" sz="3000" dirty="0" err="1">
                  <a:solidFill>
                    <a:srgbClr val="F7F7F7"/>
                  </a:solidFill>
                  <a:latin typeface="Barlow Light Bold"/>
                </a:rPr>
                <a:t>ImputeDB</a:t>
              </a:r>
              <a:r>
                <a:rPr lang="en-US" sz="3000" dirty="0">
                  <a:solidFill>
                    <a:srgbClr val="F7F7F7"/>
                  </a:solidFill>
                  <a:latin typeface="Barlow Light Bold"/>
                </a:rPr>
                <a:t> </a:t>
              </a:r>
              <a:r>
                <a:rPr lang="en-US" sz="3000">
                  <a:solidFill>
                    <a:srgbClr val="F7F7F7"/>
                  </a:solidFill>
                  <a:latin typeface="Barlow Light Bold"/>
                </a:rPr>
                <a:t>(</a:t>
              </a:r>
              <a:r>
                <a:rPr lang="en-US" sz="3000" smtClean="0">
                  <a:solidFill>
                    <a:srgbClr val="F7F7F7"/>
                  </a:solidFill>
                  <a:latin typeface="Barlow Light Bold"/>
                </a:rPr>
                <a:t>animals)</a:t>
              </a:r>
              <a:endParaRPr lang="en-US" sz="3000" dirty="0">
                <a:solidFill>
                  <a:srgbClr val="F7F7F7"/>
                </a:solidFill>
                <a:latin typeface="Barlow Light Bold"/>
              </a:endParaRPr>
            </a:p>
            <a:p>
              <a:pPr algn="just">
                <a:lnSpc>
                  <a:spcPct val="150000"/>
                </a:lnSpc>
              </a:pPr>
              <a:r>
                <a:rPr lang="en-US" sz="3000" dirty="0">
                  <a:solidFill>
                    <a:srgbClr val="F7F7F7"/>
                  </a:solidFill>
                  <a:latin typeface="Barlow Light Bold"/>
                </a:rPr>
                <a:t>         http://gong_lab.hzau.edu.cn/Animal_ImputeDB#!/</a:t>
              </a:r>
            </a:p>
            <a:p>
              <a:pPr algn="just">
                <a:lnSpc>
                  <a:spcPct val="200000"/>
                </a:lnSpc>
              </a:pPr>
              <a:endParaRPr lang="en-US" sz="3000" dirty="0">
                <a:solidFill>
                  <a:srgbClr val="F7F7F7"/>
                </a:solidFill>
                <a:latin typeface="Barlow Light Bold"/>
              </a:endParaRPr>
            </a:p>
          </p:txBody>
        </p:sp>
      </p:grpSp>
      <p:pic>
        <p:nvPicPr>
          <p:cNvPr id="9" name="Picture 8"/>
          <p:cNvPicPr>
            <a:picLocks noChangeAspect="1"/>
          </p:cNvPicPr>
          <p:nvPr/>
        </p:nvPicPr>
        <p:blipFill>
          <a:blip r:embed="rId8"/>
          <a:stretch>
            <a:fillRect/>
          </a:stretch>
        </p:blipFill>
        <p:spPr>
          <a:xfrm>
            <a:off x="11660611" y="988284"/>
            <a:ext cx="6478745" cy="8310432"/>
          </a:xfrm>
          <a:prstGeom prst="rect">
            <a:avLst/>
          </a:prstGeom>
        </p:spPr>
      </p:pic>
    </p:spTree>
    <p:extLst>
      <p:ext uri="{BB962C8B-B14F-4D97-AF65-F5344CB8AC3E}">
        <p14:creationId xmlns:p14="http://schemas.microsoft.com/office/powerpoint/2010/main" val="3268716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12387478" y="1028700"/>
            <a:ext cx="9525" cy="8229600"/>
          </a:xfrm>
          <a:prstGeom prst="rect">
            <a:avLst/>
          </a:prstGeom>
          <a:solidFill>
            <a:srgbClr val="F7F7F7"/>
          </a:solidFill>
        </p:spPr>
      </p:sp>
      <p:pic>
        <p:nvPicPr>
          <p:cNvPr id="3" name="Picture 3"/>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3690932" y="6899719"/>
            <a:ext cx="2418104" cy="2358581"/>
          </a:xfrm>
          <a:prstGeom prst="rect">
            <a:avLst/>
          </a:prstGeom>
        </p:spPr>
      </p:pic>
      <p:pic>
        <p:nvPicPr>
          <p:cNvPr id="4" name="Picture 4"/>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13690932" y="3837048"/>
            <a:ext cx="2418104" cy="2554230"/>
          </a:xfrm>
          <a:prstGeom prst="rect">
            <a:avLst/>
          </a:prstGeom>
        </p:spPr>
      </p:pic>
      <p:pic>
        <p:nvPicPr>
          <p:cNvPr id="5" name="Picture 5"/>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 xmlns:asvg="http://schemas.microsoft.com/office/drawing/2016/SVG/main" r:embed="rId7"/>
              </a:ext>
            </a:extLst>
          </a:blip>
          <a:srcRect/>
          <a:stretch>
            <a:fillRect/>
          </a:stretch>
        </p:blipFill>
        <p:spPr>
          <a:xfrm>
            <a:off x="13690932" y="1028700"/>
            <a:ext cx="2418104" cy="2299907"/>
          </a:xfrm>
          <a:prstGeom prst="rect">
            <a:avLst/>
          </a:prstGeom>
        </p:spPr>
      </p:pic>
      <p:pic>
        <p:nvPicPr>
          <p:cNvPr id="6" name="Picture 6"/>
          <p:cNvPicPr>
            <a:picLocks noChangeAspect="1"/>
          </p:cNvPicPr>
          <p:nvPr/>
        </p:nvPicPr>
        <p:blipFill>
          <a:blip r:embed="rId8"/>
          <a:srcRect/>
          <a:stretch>
            <a:fillRect/>
          </a:stretch>
        </p:blipFill>
        <p:spPr>
          <a:xfrm>
            <a:off x="2209800" y="1022053"/>
            <a:ext cx="8800345" cy="8464847"/>
          </a:xfrm>
          <a:prstGeom prst="rect">
            <a:avLst/>
          </a:prstGeom>
        </p:spPr>
      </p:pic>
      <p:sp>
        <p:nvSpPr>
          <p:cNvPr id="7" name="TextBox 7"/>
          <p:cNvSpPr txBox="1"/>
          <p:nvPr/>
        </p:nvSpPr>
        <p:spPr>
          <a:xfrm>
            <a:off x="914400" y="9486900"/>
            <a:ext cx="4606528" cy="340995"/>
          </a:xfrm>
          <a:prstGeom prst="rect">
            <a:avLst/>
          </a:prstGeom>
        </p:spPr>
        <p:txBody>
          <a:bodyPr lIns="0" tIns="0" rIns="0" bIns="0" rtlCol="0" anchor="t">
            <a:spAutoFit/>
          </a:bodyPr>
          <a:lstStyle/>
          <a:p>
            <a:pPr algn="ctr">
              <a:lnSpc>
                <a:spcPts val="2700"/>
              </a:lnSpc>
              <a:spcBef>
                <a:spcPct val="0"/>
              </a:spcBef>
            </a:pPr>
            <a:r>
              <a:rPr lang="en-US" sz="1800" spc="7" dirty="0" err="1">
                <a:solidFill>
                  <a:srgbClr val="F7F7F7"/>
                </a:solidFill>
                <a:latin typeface="Barlow Light Bold"/>
              </a:rPr>
              <a:t>Annu</a:t>
            </a:r>
            <a:r>
              <a:rPr lang="en-US" sz="1800" spc="7" dirty="0">
                <a:solidFill>
                  <a:srgbClr val="F7F7F7"/>
                </a:solidFill>
                <a:latin typeface="Barlow Light Bold"/>
              </a:rPr>
              <a:t>. Rev. </a:t>
            </a:r>
            <a:r>
              <a:rPr lang="en-US" sz="1800" spc="7" dirty="0" err="1">
                <a:solidFill>
                  <a:srgbClr val="F7F7F7"/>
                </a:solidFill>
                <a:latin typeface="Barlow Light Bold"/>
              </a:rPr>
              <a:t>Genom</a:t>
            </a:r>
            <a:r>
              <a:rPr lang="en-US" sz="1800" spc="7" dirty="0">
                <a:solidFill>
                  <a:srgbClr val="F7F7F7"/>
                </a:solidFill>
                <a:latin typeface="Barlow Light Bold"/>
              </a:rPr>
              <a:t>. Hum. Genet. 2018. 19:73–96</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12387478" y="1028700"/>
            <a:ext cx="9525" cy="8229600"/>
          </a:xfrm>
          <a:prstGeom prst="rect">
            <a:avLst/>
          </a:prstGeom>
          <a:solidFill>
            <a:srgbClr val="F7F7F7"/>
          </a:solidFill>
        </p:spPr>
      </p:sp>
      <p:grpSp>
        <p:nvGrpSpPr>
          <p:cNvPr id="3" name="Group 3"/>
          <p:cNvGrpSpPr/>
          <p:nvPr/>
        </p:nvGrpSpPr>
        <p:grpSpPr>
          <a:xfrm>
            <a:off x="1834894" y="1988944"/>
            <a:ext cx="9745153" cy="6395608"/>
            <a:chOff x="0" y="47625"/>
            <a:chExt cx="12993538" cy="8527478"/>
          </a:xfrm>
        </p:grpSpPr>
        <p:sp>
          <p:nvSpPr>
            <p:cNvPr id="4" name="TextBox 4"/>
            <p:cNvSpPr txBox="1"/>
            <p:nvPr/>
          </p:nvSpPr>
          <p:spPr>
            <a:xfrm>
              <a:off x="0" y="47625"/>
              <a:ext cx="12993538" cy="2130002"/>
            </a:xfrm>
            <a:prstGeom prst="rect">
              <a:avLst/>
            </a:prstGeom>
          </p:spPr>
          <p:txBody>
            <a:bodyPr lIns="0" tIns="0" rIns="0" bIns="0" rtlCol="0" anchor="t">
              <a:spAutoFit/>
            </a:bodyPr>
            <a:lstStyle/>
            <a:p>
              <a:pPr>
                <a:lnSpc>
                  <a:spcPts val="6160"/>
                </a:lnSpc>
              </a:pPr>
              <a:r>
                <a:rPr lang="en-US" sz="5600" dirty="0">
                  <a:solidFill>
                    <a:srgbClr val="F7F7F7"/>
                  </a:solidFill>
                  <a:latin typeface="Barlow Bold"/>
                </a:rPr>
                <a:t>Imputation software </a:t>
              </a:r>
            </a:p>
            <a:p>
              <a:pPr>
                <a:lnSpc>
                  <a:spcPts val="6160"/>
                </a:lnSpc>
              </a:pPr>
              <a:r>
                <a:rPr lang="en-US" sz="5600" dirty="0">
                  <a:solidFill>
                    <a:srgbClr val="F7F7F7"/>
                  </a:solidFill>
                  <a:latin typeface="Barlow Bold"/>
                </a:rPr>
                <a:t>Pros &amp; Cons</a:t>
              </a:r>
            </a:p>
          </p:txBody>
        </p:sp>
        <p:sp>
          <p:nvSpPr>
            <p:cNvPr id="5" name="TextBox 5"/>
            <p:cNvSpPr txBox="1"/>
            <p:nvPr/>
          </p:nvSpPr>
          <p:spPr>
            <a:xfrm>
              <a:off x="0" y="2756416"/>
              <a:ext cx="12993538" cy="5818687"/>
            </a:xfrm>
            <a:prstGeom prst="rect">
              <a:avLst/>
            </a:prstGeom>
          </p:spPr>
          <p:txBody>
            <a:bodyPr lIns="0" tIns="0" rIns="0" bIns="0" rtlCol="0" anchor="t">
              <a:spAutoFit/>
            </a:bodyPr>
            <a:lstStyle/>
            <a:p>
              <a:pPr algn="just">
                <a:lnSpc>
                  <a:spcPts val="5780"/>
                </a:lnSpc>
              </a:pPr>
              <a:r>
                <a:rPr lang="en-US" sz="3400" dirty="0">
                  <a:solidFill>
                    <a:srgbClr val="F7F7F7"/>
                  </a:solidFill>
                  <a:latin typeface="Barlow Light" panose="020B0604020202020204" charset="0"/>
                </a:rPr>
                <a:t>Pros: flexible about reference, majority are free, easy to get imputation accuracy, more flexible in all aspects  </a:t>
              </a:r>
            </a:p>
            <a:p>
              <a:pPr algn="just">
                <a:lnSpc>
                  <a:spcPts val="5780"/>
                </a:lnSpc>
              </a:pPr>
              <a:r>
                <a:rPr lang="en-US" sz="3400" dirty="0">
                  <a:solidFill>
                    <a:srgbClr val="F7F7F7"/>
                  </a:solidFill>
                  <a:latin typeface="Barlow Light" panose="020B0604020202020204" charset="0"/>
                </a:rPr>
                <a:t>Cons: might be slow, may need large memory, software may contain bugs, license problem, performance might vary based on dataset</a:t>
              </a:r>
            </a:p>
          </p:txBody>
        </p:sp>
      </p:grpSp>
      <p:pic>
        <p:nvPicPr>
          <p:cNvPr id="6" name="Picture 6"/>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3690932" y="6899719"/>
            <a:ext cx="2418104" cy="2358581"/>
          </a:xfrm>
          <a:prstGeom prst="rect">
            <a:avLst/>
          </a:prstGeom>
        </p:spPr>
      </p:pic>
      <p:pic>
        <p:nvPicPr>
          <p:cNvPr id="7" name="Picture 7"/>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13690932" y="3837048"/>
            <a:ext cx="2418104" cy="2554230"/>
          </a:xfrm>
          <a:prstGeom prst="rect">
            <a:avLst/>
          </a:prstGeom>
        </p:spPr>
      </p:pic>
      <p:pic>
        <p:nvPicPr>
          <p:cNvPr id="8" name="Picture 8"/>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 xmlns:asvg="http://schemas.microsoft.com/office/drawing/2016/SVG/main" r:embed="rId7"/>
              </a:ext>
            </a:extLst>
          </a:blip>
          <a:srcRect/>
          <a:stretch>
            <a:fillRect/>
          </a:stretch>
        </p:blipFill>
        <p:spPr>
          <a:xfrm>
            <a:off x="13690932" y="1028700"/>
            <a:ext cx="2418104" cy="2299907"/>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7310887" y="3074304"/>
            <a:ext cx="9538658" cy="4138392"/>
            <a:chOff x="0" y="0"/>
            <a:chExt cx="12718211" cy="5517855"/>
          </a:xfrm>
        </p:grpSpPr>
        <p:sp>
          <p:nvSpPr>
            <p:cNvPr id="3" name="AutoShape 3"/>
            <p:cNvSpPr/>
            <p:nvPr/>
          </p:nvSpPr>
          <p:spPr>
            <a:xfrm>
              <a:off x="0" y="4385202"/>
              <a:ext cx="12718211" cy="12700"/>
            </a:xfrm>
            <a:prstGeom prst="rect">
              <a:avLst/>
            </a:prstGeom>
            <a:solidFill>
              <a:srgbClr val="F7F7F7"/>
            </a:solidFill>
          </p:spPr>
        </p:sp>
        <p:sp>
          <p:nvSpPr>
            <p:cNvPr id="4" name="TextBox 4"/>
            <p:cNvSpPr txBox="1"/>
            <p:nvPr/>
          </p:nvSpPr>
          <p:spPr>
            <a:xfrm>
              <a:off x="0" y="85725"/>
              <a:ext cx="12718211" cy="3659584"/>
            </a:xfrm>
            <a:prstGeom prst="rect">
              <a:avLst/>
            </a:prstGeom>
          </p:spPr>
          <p:txBody>
            <a:bodyPr lIns="0" tIns="0" rIns="0" bIns="0" rtlCol="0" anchor="t">
              <a:spAutoFit/>
            </a:bodyPr>
            <a:lstStyle/>
            <a:p>
              <a:pPr>
                <a:lnSpc>
                  <a:spcPts val="10647"/>
                </a:lnSpc>
              </a:pPr>
              <a:r>
                <a:rPr lang="en-US" sz="9679" dirty="0">
                  <a:solidFill>
                    <a:srgbClr val="F7F7F7"/>
                  </a:solidFill>
                  <a:latin typeface="Barlow Bold"/>
                </a:rPr>
                <a:t>Do you have questions so far?</a:t>
              </a:r>
            </a:p>
          </p:txBody>
        </p:sp>
        <p:sp>
          <p:nvSpPr>
            <p:cNvPr id="5" name="TextBox 5"/>
            <p:cNvSpPr txBox="1"/>
            <p:nvPr/>
          </p:nvSpPr>
          <p:spPr>
            <a:xfrm>
              <a:off x="0" y="4999695"/>
              <a:ext cx="12718211" cy="518160"/>
            </a:xfrm>
            <a:prstGeom prst="rect">
              <a:avLst/>
            </a:prstGeom>
          </p:spPr>
          <p:txBody>
            <a:bodyPr lIns="0" tIns="0" rIns="0" bIns="0" rtlCol="0" anchor="t">
              <a:spAutoFit/>
            </a:bodyPr>
            <a:lstStyle/>
            <a:p>
              <a:pPr>
                <a:lnSpc>
                  <a:spcPts val="3120"/>
                </a:lnSpc>
              </a:pPr>
              <a:endParaRPr/>
            </a:p>
          </p:txBody>
        </p:sp>
      </p:gr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2022082" y="2950779"/>
            <a:ext cx="4037457" cy="4385441"/>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2185219" y="1888946"/>
            <a:ext cx="3964858" cy="6509109"/>
          </a:xfrm>
          <a:prstGeom prst="rect">
            <a:avLst/>
          </a:prstGeom>
        </p:spPr>
      </p:pic>
      <p:sp>
        <p:nvSpPr>
          <p:cNvPr id="3" name="AutoShape 3"/>
          <p:cNvSpPr/>
          <p:nvPr/>
        </p:nvSpPr>
        <p:spPr>
          <a:xfrm>
            <a:off x="7703258" y="1028700"/>
            <a:ext cx="9525" cy="8229600"/>
          </a:xfrm>
          <a:prstGeom prst="rect">
            <a:avLst/>
          </a:prstGeom>
          <a:solidFill>
            <a:srgbClr val="F7F7F7"/>
          </a:solidFill>
        </p:spPr>
      </p:sp>
      <p:grpSp>
        <p:nvGrpSpPr>
          <p:cNvPr id="4" name="Group 4"/>
          <p:cNvGrpSpPr/>
          <p:nvPr/>
        </p:nvGrpSpPr>
        <p:grpSpPr>
          <a:xfrm>
            <a:off x="8928950" y="1323161"/>
            <a:ext cx="8149413" cy="7776173"/>
            <a:chOff x="0" y="0"/>
            <a:chExt cx="10865883" cy="10368230"/>
          </a:xfrm>
        </p:grpSpPr>
        <p:sp>
          <p:nvSpPr>
            <p:cNvPr id="5" name="TextBox 5"/>
            <p:cNvSpPr txBox="1"/>
            <p:nvPr/>
          </p:nvSpPr>
          <p:spPr>
            <a:xfrm>
              <a:off x="0" y="0"/>
              <a:ext cx="10865883" cy="508000"/>
            </a:xfrm>
            <a:prstGeom prst="rect">
              <a:avLst/>
            </a:prstGeom>
          </p:spPr>
          <p:txBody>
            <a:bodyPr lIns="0" tIns="0" rIns="0" bIns="0" rtlCol="0" anchor="t">
              <a:spAutoFit/>
            </a:bodyPr>
            <a:lstStyle/>
            <a:p>
              <a:pPr>
                <a:lnSpc>
                  <a:spcPts val="3000"/>
                </a:lnSpc>
              </a:pPr>
              <a:r>
                <a:rPr lang="en-US" sz="2500" spc="500">
                  <a:solidFill>
                    <a:srgbClr val="F7F7F7"/>
                  </a:solidFill>
                  <a:latin typeface="Barlow Medium Bold"/>
                </a:rPr>
                <a:t>Today's Agenda</a:t>
              </a:r>
            </a:p>
          </p:txBody>
        </p:sp>
        <p:sp>
          <p:nvSpPr>
            <p:cNvPr id="6" name="TextBox 6"/>
            <p:cNvSpPr txBox="1"/>
            <p:nvPr/>
          </p:nvSpPr>
          <p:spPr>
            <a:xfrm>
              <a:off x="0" y="4623067"/>
              <a:ext cx="10865883" cy="5745163"/>
            </a:xfrm>
            <a:prstGeom prst="rect">
              <a:avLst/>
            </a:prstGeom>
          </p:spPr>
          <p:txBody>
            <a:bodyPr lIns="0" tIns="0" rIns="0" bIns="0" rtlCol="0" anchor="t">
              <a:spAutoFit/>
            </a:bodyPr>
            <a:lstStyle/>
            <a:p>
              <a:pPr>
                <a:lnSpc>
                  <a:spcPts val="4800"/>
                </a:lnSpc>
              </a:pPr>
              <a:r>
                <a:rPr lang="en-US" sz="2399" spc="9" dirty="0">
                  <a:solidFill>
                    <a:srgbClr val="F7F7F7"/>
                  </a:solidFill>
                  <a:latin typeface="Barlow Light Bold"/>
                </a:rPr>
                <a:t>9:00-9:30  </a:t>
              </a:r>
              <a:r>
                <a:rPr lang="en-US" sz="2399" spc="9" dirty="0" smtClean="0">
                  <a:solidFill>
                    <a:srgbClr val="F7F7F7"/>
                  </a:solidFill>
                  <a:latin typeface="Barlow Light Bold"/>
                </a:rPr>
                <a:t>Health &amp; Safety, Test </a:t>
              </a:r>
              <a:r>
                <a:rPr lang="en-US" sz="2399" spc="9" dirty="0" err="1">
                  <a:solidFill>
                    <a:srgbClr val="F7F7F7"/>
                  </a:solidFill>
                  <a:latin typeface="Barlow Light Bold"/>
                </a:rPr>
                <a:t>NeSI</a:t>
              </a:r>
              <a:r>
                <a:rPr lang="en-US" sz="2399" spc="9" dirty="0">
                  <a:solidFill>
                    <a:srgbClr val="F7F7F7"/>
                  </a:solidFill>
                  <a:latin typeface="Barlow Light Bold"/>
                </a:rPr>
                <a:t> &amp; </a:t>
              </a:r>
              <a:r>
                <a:rPr lang="en-US" sz="2399" spc="9" dirty="0" smtClean="0">
                  <a:solidFill>
                    <a:srgbClr val="F7F7F7"/>
                  </a:solidFill>
                  <a:latin typeface="Barlow Light Bold"/>
                </a:rPr>
                <a:t>Greetings</a:t>
              </a:r>
              <a:endParaRPr lang="en-US" sz="2399" spc="9" dirty="0">
                <a:solidFill>
                  <a:srgbClr val="F7F7F7"/>
                </a:solidFill>
                <a:latin typeface="Barlow Light Bold"/>
              </a:endParaRPr>
            </a:p>
            <a:p>
              <a:pPr>
                <a:lnSpc>
                  <a:spcPts val="4800"/>
                </a:lnSpc>
              </a:pPr>
              <a:r>
                <a:rPr lang="en-US" sz="2400" spc="9" dirty="0">
                  <a:solidFill>
                    <a:srgbClr val="F7F7F7"/>
                  </a:solidFill>
                  <a:latin typeface="Barlow Light Bold"/>
                </a:rPr>
                <a:t>9:30-10:30 Imputation introduction (Dr. Yu Wang)</a:t>
              </a:r>
            </a:p>
            <a:p>
              <a:pPr>
                <a:lnSpc>
                  <a:spcPts val="4800"/>
                </a:lnSpc>
              </a:pPr>
              <a:r>
                <a:rPr lang="en-US" sz="2400" spc="9" dirty="0">
                  <a:solidFill>
                    <a:srgbClr val="F7F7F7"/>
                  </a:solidFill>
                  <a:latin typeface="Barlow Light Bold"/>
                </a:rPr>
                <a:t>10:30-11:00 Coffee break</a:t>
              </a:r>
            </a:p>
            <a:p>
              <a:pPr>
                <a:lnSpc>
                  <a:spcPts val="4800"/>
                </a:lnSpc>
              </a:pPr>
              <a:r>
                <a:rPr lang="en-US" sz="2400" spc="9" dirty="0">
                  <a:solidFill>
                    <a:srgbClr val="F7F7F7"/>
                  </a:solidFill>
                  <a:latin typeface="Barlow Light Bold"/>
                </a:rPr>
                <a:t>11:00-12:00 Imputation application (Dr. Andrew Wallace)</a:t>
              </a:r>
            </a:p>
            <a:p>
              <a:pPr>
                <a:lnSpc>
                  <a:spcPts val="4800"/>
                </a:lnSpc>
              </a:pPr>
              <a:r>
                <a:rPr lang="en-US" sz="2400" spc="9" dirty="0">
                  <a:solidFill>
                    <a:srgbClr val="F7F7F7"/>
                  </a:solidFill>
                  <a:latin typeface="Barlow Light Bold"/>
                </a:rPr>
                <a:t>12:00-13:00 Lunch break</a:t>
              </a:r>
            </a:p>
            <a:p>
              <a:pPr>
                <a:lnSpc>
                  <a:spcPts val="4800"/>
                </a:lnSpc>
              </a:pPr>
              <a:r>
                <a:rPr lang="en-US" sz="2400" spc="9" dirty="0">
                  <a:solidFill>
                    <a:srgbClr val="F7F7F7"/>
                  </a:solidFill>
                  <a:latin typeface="Barlow Light Bold"/>
                </a:rPr>
                <a:t>13:00-15:30 Tutorial</a:t>
              </a:r>
            </a:p>
            <a:p>
              <a:pPr>
                <a:lnSpc>
                  <a:spcPts val="4799"/>
                </a:lnSpc>
              </a:pPr>
              <a:r>
                <a:rPr lang="en-US" sz="2400" spc="9" dirty="0">
                  <a:solidFill>
                    <a:srgbClr val="F7F7F7"/>
                  </a:solidFill>
                  <a:latin typeface="Barlow Light Bold"/>
                </a:rPr>
                <a:t>15:30-16:00 Wrap up</a:t>
              </a:r>
            </a:p>
          </p:txBody>
        </p:sp>
        <p:sp>
          <p:nvSpPr>
            <p:cNvPr id="7" name="TextBox 7"/>
            <p:cNvSpPr txBox="1"/>
            <p:nvPr/>
          </p:nvSpPr>
          <p:spPr>
            <a:xfrm>
              <a:off x="0" y="1337761"/>
              <a:ext cx="10865883" cy="2722245"/>
            </a:xfrm>
            <a:prstGeom prst="rect">
              <a:avLst/>
            </a:prstGeom>
          </p:spPr>
          <p:txBody>
            <a:bodyPr lIns="0" tIns="0" rIns="0" bIns="0" rtlCol="0" anchor="t">
              <a:spAutoFit/>
            </a:bodyPr>
            <a:lstStyle/>
            <a:p>
              <a:pPr>
                <a:lnSpc>
                  <a:spcPts val="7920"/>
                </a:lnSpc>
              </a:pPr>
              <a:r>
                <a:rPr lang="en-US" sz="7200">
                  <a:solidFill>
                    <a:srgbClr val="F7F7F7"/>
                  </a:solidFill>
                  <a:latin typeface="Barlow Bold"/>
                </a:rPr>
                <a:t>Welcome</a:t>
              </a:r>
            </a:p>
            <a:p>
              <a:pPr>
                <a:lnSpc>
                  <a:spcPts val="7920"/>
                </a:lnSpc>
              </a:pPr>
              <a:r>
                <a:rPr lang="en-US" sz="7200">
                  <a:solidFill>
                    <a:srgbClr val="F7F7F7"/>
                  </a:solidFill>
                  <a:latin typeface="Barlow Bold"/>
                </a:rPr>
                <a:t>to the workshop!</a:t>
              </a: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288514" y="1610983"/>
            <a:ext cx="9525" cy="7065034"/>
          </a:xfrm>
          <a:prstGeom prst="rect">
            <a:avLst/>
          </a:prstGeom>
          <a:solidFill>
            <a:srgbClr val="F7F7F7"/>
          </a:solidFill>
        </p:spPr>
      </p:sp>
      <p:pic>
        <p:nvPicPr>
          <p:cNvPr id="3" name="Picture 3"/>
          <p:cNvPicPr>
            <a:picLocks noChangeAspect="1"/>
          </p:cNvPicPr>
          <p:nvPr/>
        </p:nvPicPr>
        <p:blipFill>
          <a:blip r:embed="rId2"/>
          <a:srcRect/>
          <a:stretch>
            <a:fillRect/>
          </a:stretch>
        </p:blipFill>
        <p:spPr>
          <a:xfrm>
            <a:off x="13475600" y="6692221"/>
            <a:ext cx="2471862" cy="2548707"/>
          </a:xfrm>
          <a:prstGeom prst="rect">
            <a:avLst/>
          </a:prstGeom>
        </p:spPr>
      </p:pic>
      <p:pic>
        <p:nvPicPr>
          <p:cNvPr id="4" name="Picture 4"/>
          <p:cNvPicPr>
            <a:picLocks noChangeAspect="1"/>
          </p:cNvPicPr>
          <p:nvPr/>
        </p:nvPicPr>
        <p:blipFill>
          <a:blip r:embed="rId3"/>
          <a:srcRect/>
          <a:stretch>
            <a:fillRect/>
          </a:stretch>
        </p:blipFill>
        <p:spPr>
          <a:xfrm>
            <a:off x="9408694" y="5494889"/>
            <a:ext cx="1808648" cy="1934383"/>
          </a:xfrm>
          <a:prstGeom prst="rect">
            <a:avLst/>
          </a:prstGeom>
        </p:spPr>
      </p:pic>
      <p:pic>
        <p:nvPicPr>
          <p:cNvPr id="5" name="Picture 5"/>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2246948" y="2537448"/>
            <a:ext cx="3765362" cy="5429127"/>
          </a:xfrm>
          <a:prstGeom prst="rect">
            <a:avLst/>
          </a:prstGeom>
        </p:spPr>
      </p:pic>
      <p:pic>
        <p:nvPicPr>
          <p:cNvPr id="6" name="Picture 6"/>
          <p:cNvPicPr>
            <a:picLocks noChangeAspect="1"/>
          </p:cNvPicPr>
          <p:nvPr/>
        </p:nvPicPr>
        <p:blipFill>
          <a:blip r:embed="rId6"/>
          <a:srcRect/>
          <a:stretch>
            <a:fillRect/>
          </a:stretch>
        </p:blipFill>
        <p:spPr>
          <a:xfrm>
            <a:off x="13642481" y="3705431"/>
            <a:ext cx="2304981" cy="2876138"/>
          </a:xfrm>
          <a:prstGeom prst="rect">
            <a:avLst/>
          </a:prstGeom>
        </p:spPr>
      </p:pic>
      <p:sp>
        <p:nvSpPr>
          <p:cNvPr id="7" name="TextBox 7"/>
          <p:cNvSpPr txBox="1"/>
          <p:nvPr/>
        </p:nvSpPr>
        <p:spPr>
          <a:xfrm>
            <a:off x="7661816" y="1658608"/>
            <a:ext cx="9273731" cy="1805305"/>
          </a:xfrm>
          <a:prstGeom prst="rect">
            <a:avLst/>
          </a:prstGeom>
        </p:spPr>
        <p:txBody>
          <a:bodyPr lIns="0" tIns="0" rIns="0" bIns="0" rtlCol="0" anchor="t">
            <a:spAutoFit/>
          </a:bodyPr>
          <a:lstStyle/>
          <a:p>
            <a:pPr>
              <a:lnSpc>
                <a:spcPts val="7040"/>
              </a:lnSpc>
            </a:pPr>
            <a:r>
              <a:rPr lang="en-US" sz="6400" dirty="0">
                <a:solidFill>
                  <a:srgbClr val="F7F7F7"/>
                </a:solidFill>
                <a:latin typeface="Barlow Bold"/>
              </a:rPr>
              <a:t>How do I know if the imputation was done well</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1462280" y="1076325"/>
            <a:ext cx="15363441" cy="804545"/>
          </a:xfrm>
          <a:prstGeom prst="rect">
            <a:avLst/>
          </a:prstGeom>
        </p:spPr>
        <p:txBody>
          <a:bodyPr lIns="0" tIns="0" rIns="0" bIns="0" rtlCol="0" anchor="t">
            <a:spAutoFit/>
          </a:bodyPr>
          <a:lstStyle/>
          <a:p>
            <a:pPr algn="ctr">
              <a:lnSpc>
                <a:spcPts val="6160"/>
              </a:lnSpc>
            </a:pPr>
            <a:r>
              <a:rPr lang="en-US" sz="5600">
                <a:solidFill>
                  <a:srgbClr val="F7F7F7"/>
                </a:solidFill>
                <a:latin typeface="Barlow Medium Bold"/>
              </a:rPr>
              <a:t>Parameters to evaluate imputation accuracy </a:t>
            </a:r>
          </a:p>
        </p:txBody>
      </p:sp>
      <p:grpSp>
        <p:nvGrpSpPr>
          <p:cNvPr id="3" name="Group 3"/>
          <p:cNvGrpSpPr/>
          <p:nvPr/>
        </p:nvGrpSpPr>
        <p:grpSpPr>
          <a:xfrm>
            <a:off x="14117281" y="2658055"/>
            <a:ext cx="3142019" cy="6901914"/>
            <a:chOff x="0" y="0"/>
            <a:chExt cx="4189359" cy="9202552"/>
          </a:xfrm>
        </p:grpSpPr>
        <p:sp>
          <p:nvSpPr>
            <p:cNvPr id="4" name="TextBox 4"/>
            <p:cNvSpPr txBox="1"/>
            <p:nvPr/>
          </p:nvSpPr>
          <p:spPr>
            <a:xfrm>
              <a:off x="0" y="4198117"/>
              <a:ext cx="4189359" cy="5004435"/>
            </a:xfrm>
            <a:prstGeom prst="rect">
              <a:avLst/>
            </a:prstGeom>
          </p:spPr>
          <p:txBody>
            <a:bodyPr lIns="0" tIns="0" rIns="0" bIns="0" rtlCol="0" anchor="t">
              <a:spAutoFit/>
            </a:bodyPr>
            <a:lstStyle/>
            <a:p>
              <a:pPr algn="ctr">
                <a:lnSpc>
                  <a:spcPts val="2700"/>
                </a:lnSpc>
              </a:pPr>
              <a:r>
                <a:rPr lang="en-US" sz="1800" spc="7">
                  <a:solidFill>
                    <a:srgbClr val="F7F7F7"/>
                  </a:solidFill>
                  <a:latin typeface="Barlow Light Bold"/>
                </a:rPr>
                <a:t>BEAGLE R2 approximates the squared correlation between the most likely genotype and the true unobserved allele dosage. IMPUTE2/Minimac3 INFO considers allele frequency as well as the observed and expected allele dosage. Neither of these need true genotypes.</a:t>
              </a:r>
            </a:p>
            <a:p>
              <a:pPr algn="ctr">
                <a:lnSpc>
                  <a:spcPts val="2700"/>
                </a:lnSpc>
              </a:pPr>
              <a:endParaRPr lang="en-US" sz="1800" spc="7">
                <a:solidFill>
                  <a:srgbClr val="F7F7F7"/>
                </a:solidFill>
                <a:latin typeface="Barlow Light Bold"/>
              </a:endParaRPr>
            </a:p>
          </p:txBody>
        </p:sp>
        <p:sp>
          <p:nvSpPr>
            <p:cNvPr id="5" name="TextBox 5"/>
            <p:cNvSpPr txBox="1"/>
            <p:nvPr/>
          </p:nvSpPr>
          <p:spPr>
            <a:xfrm>
              <a:off x="0" y="2854215"/>
              <a:ext cx="4189359" cy="1118023"/>
            </a:xfrm>
            <a:prstGeom prst="rect">
              <a:avLst/>
            </a:prstGeom>
          </p:spPr>
          <p:txBody>
            <a:bodyPr lIns="0" tIns="0" rIns="0" bIns="0" rtlCol="0" anchor="t">
              <a:spAutoFit/>
            </a:bodyPr>
            <a:lstStyle/>
            <a:p>
              <a:pPr algn="ctr">
                <a:lnSpc>
                  <a:spcPts val="3379"/>
                </a:lnSpc>
              </a:pPr>
              <a:r>
                <a:rPr lang="en-US" sz="2599">
                  <a:solidFill>
                    <a:srgbClr val="F7F7F7"/>
                  </a:solidFill>
                  <a:latin typeface="Barlow Medium Bold"/>
                </a:rPr>
                <a:t>Dosage/Allelic R-square</a:t>
              </a:r>
            </a:p>
          </p:txBody>
        </p:sp>
        <p:pic>
          <p:nvPicPr>
            <p:cNvPr id="6" name="Picture 6"/>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348674" y="0"/>
              <a:ext cx="1492011" cy="2048986"/>
            </a:xfrm>
            <a:prstGeom prst="rect">
              <a:avLst/>
            </a:prstGeom>
          </p:spPr>
        </p:pic>
      </p:grpSp>
      <p:grpSp>
        <p:nvGrpSpPr>
          <p:cNvPr id="7" name="Group 7"/>
          <p:cNvGrpSpPr/>
          <p:nvPr/>
        </p:nvGrpSpPr>
        <p:grpSpPr>
          <a:xfrm>
            <a:off x="5652691" y="2658055"/>
            <a:ext cx="3141409" cy="4415428"/>
            <a:chOff x="0" y="0"/>
            <a:chExt cx="4188545" cy="5887238"/>
          </a:xfrm>
        </p:grpSpPr>
        <p:sp>
          <p:nvSpPr>
            <p:cNvPr id="8" name="TextBox 8"/>
            <p:cNvSpPr txBox="1"/>
            <p:nvPr/>
          </p:nvSpPr>
          <p:spPr>
            <a:xfrm>
              <a:off x="0" y="3626003"/>
              <a:ext cx="4188545" cy="2261235"/>
            </a:xfrm>
            <a:prstGeom prst="rect">
              <a:avLst/>
            </a:prstGeom>
          </p:spPr>
          <p:txBody>
            <a:bodyPr lIns="0" tIns="0" rIns="0" bIns="0" rtlCol="0" anchor="t">
              <a:spAutoFit/>
            </a:bodyPr>
            <a:lstStyle/>
            <a:p>
              <a:pPr algn="ctr">
                <a:lnSpc>
                  <a:spcPts val="2700"/>
                </a:lnSpc>
              </a:pPr>
              <a:r>
                <a:rPr lang="en-US" sz="1800" spc="7">
                  <a:solidFill>
                    <a:srgbClr val="F7F7F7"/>
                  </a:solidFill>
                  <a:latin typeface="Barlow Light Bold"/>
                </a:rPr>
                <a:t>Pearson correlation coefficient between true and imputed genotypes. Need to know the true status. </a:t>
              </a:r>
            </a:p>
            <a:p>
              <a:pPr algn="ctr">
                <a:lnSpc>
                  <a:spcPts val="2700"/>
                </a:lnSpc>
              </a:pPr>
              <a:endParaRPr lang="en-US" sz="1800" spc="7">
                <a:solidFill>
                  <a:srgbClr val="F7F7F7"/>
                </a:solidFill>
                <a:latin typeface="Barlow Light Bold"/>
              </a:endParaRPr>
            </a:p>
          </p:txBody>
        </p:sp>
        <p:sp>
          <p:nvSpPr>
            <p:cNvPr id="9" name="TextBox 9"/>
            <p:cNvSpPr txBox="1"/>
            <p:nvPr/>
          </p:nvSpPr>
          <p:spPr>
            <a:xfrm>
              <a:off x="0" y="2853657"/>
              <a:ext cx="4188545" cy="546523"/>
            </a:xfrm>
            <a:prstGeom prst="rect">
              <a:avLst/>
            </a:prstGeom>
          </p:spPr>
          <p:txBody>
            <a:bodyPr lIns="0" tIns="0" rIns="0" bIns="0" rtlCol="0" anchor="t">
              <a:spAutoFit/>
            </a:bodyPr>
            <a:lstStyle/>
            <a:p>
              <a:pPr algn="ctr">
                <a:lnSpc>
                  <a:spcPts val="3380"/>
                </a:lnSpc>
              </a:pPr>
              <a:r>
                <a:rPr lang="en-US" sz="2600">
                  <a:solidFill>
                    <a:srgbClr val="F7F7F7"/>
                  </a:solidFill>
                  <a:latin typeface="Barlow Medium Bold"/>
                </a:rPr>
                <a:t>Genotype correlation</a:t>
              </a:r>
            </a:p>
          </p:txBody>
        </p:sp>
        <p:pic>
          <p:nvPicPr>
            <p:cNvPr id="10" name="Picture 10"/>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1364147" y="0"/>
              <a:ext cx="1460251" cy="2048589"/>
            </a:xfrm>
            <a:prstGeom prst="rect">
              <a:avLst/>
            </a:prstGeom>
          </p:spPr>
        </p:pic>
      </p:grpSp>
      <p:grpSp>
        <p:nvGrpSpPr>
          <p:cNvPr id="11" name="Group 11"/>
          <p:cNvGrpSpPr/>
          <p:nvPr/>
        </p:nvGrpSpPr>
        <p:grpSpPr>
          <a:xfrm>
            <a:off x="1325164" y="2658055"/>
            <a:ext cx="3141320" cy="6901386"/>
            <a:chOff x="0" y="0"/>
            <a:chExt cx="4188427" cy="9201849"/>
          </a:xfrm>
        </p:grpSpPr>
        <p:sp>
          <p:nvSpPr>
            <p:cNvPr id="12" name="TextBox 12"/>
            <p:cNvSpPr txBox="1"/>
            <p:nvPr/>
          </p:nvSpPr>
          <p:spPr>
            <a:xfrm>
              <a:off x="0" y="4245039"/>
              <a:ext cx="4188427" cy="4956810"/>
            </a:xfrm>
            <a:prstGeom prst="rect">
              <a:avLst/>
            </a:prstGeom>
          </p:spPr>
          <p:txBody>
            <a:bodyPr lIns="0" tIns="0" rIns="0" bIns="0" rtlCol="0" anchor="t">
              <a:spAutoFit/>
            </a:bodyPr>
            <a:lstStyle/>
            <a:p>
              <a:pPr algn="ctr">
                <a:lnSpc>
                  <a:spcPts val="2250"/>
                </a:lnSpc>
              </a:pPr>
              <a:r>
                <a:rPr lang="en-US" sz="1800" spc="7">
                  <a:solidFill>
                    <a:srgbClr val="F7F7F7"/>
                  </a:solidFill>
                  <a:latin typeface="Barlow Light Bold"/>
                </a:rPr>
                <a:t>Genotype concordance is computed per locus as the percentage (or proportion) of alleles or genotypes that is imputed incorrectly. A closely related measure is the percentage of correctly imputed alleles or genotypes, which can simply be calculated as 100% minus the imputation error rate. Need to know the true status. </a:t>
              </a:r>
            </a:p>
            <a:p>
              <a:pPr algn="ctr">
                <a:lnSpc>
                  <a:spcPts val="2250"/>
                </a:lnSpc>
              </a:pPr>
              <a:endParaRPr lang="en-US" sz="1800" spc="7">
                <a:solidFill>
                  <a:srgbClr val="F7F7F7"/>
                </a:solidFill>
                <a:latin typeface="Barlow Light Bold"/>
              </a:endParaRPr>
            </a:p>
          </p:txBody>
        </p:sp>
        <p:sp>
          <p:nvSpPr>
            <p:cNvPr id="13" name="TextBox 13"/>
            <p:cNvSpPr txBox="1"/>
            <p:nvPr/>
          </p:nvSpPr>
          <p:spPr>
            <a:xfrm>
              <a:off x="0" y="2853576"/>
              <a:ext cx="4188427" cy="1118023"/>
            </a:xfrm>
            <a:prstGeom prst="rect">
              <a:avLst/>
            </a:prstGeom>
          </p:spPr>
          <p:txBody>
            <a:bodyPr lIns="0" tIns="0" rIns="0" bIns="0" rtlCol="0" anchor="t">
              <a:spAutoFit/>
            </a:bodyPr>
            <a:lstStyle/>
            <a:p>
              <a:pPr algn="ctr">
                <a:lnSpc>
                  <a:spcPts val="3380"/>
                </a:lnSpc>
              </a:pPr>
              <a:r>
                <a:rPr lang="en-US" sz="2600">
                  <a:solidFill>
                    <a:srgbClr val="F7F7F7"/>
                  </a:solidFill>
                  <a:latin typeface="Barlow Medium Bold"/>
                </a:rPr>
                <a:t>Genotype concordance </a:t>
              </a:r>
            </a:p>
          </p:txBody>
        </p:sp>
        <p:pic>
          <p:nvPicPr>
            <p:cNvPr id="14" name="Picture 14"/>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 xmlns:asvg="http://schemas.microsoft.com/office/drawing/2016/SVG/main" r:embed="rId7"/>
                </a:ext>
              </a:extLst>
            </a:blip>
            <a:srcRect/>
            <a:stretch>
              <a:fillRect/>
            </a:stretch>
          </p:blipFill>
          <p:spPr>
            <a:xfrm>
              <a:off x="1369720" y="0"/>
              <a:ext cx="1320145" cy="2048531"/>
            </a:xfrm>
            <a:prstGeom prst="rect">
              <a:avLst/>
            </a:prstGeom>
          </p:spPr>
        </p:pic>
      </p:grpSp>
      <p:grpSp>
        <p:nvGrpSpPr>
          <p:cNvPr id="15" name="Group 15"/>
          <p:cNvGrpSpPr/>
          <p:nvPr/>
        </p:nvGrpSpPr>
        <p:grpSpPr>
          <a:xfrm>
            <a:off x="9961226" y="2658055"/>
            <a:ext cx="3147059" cy="5619848"/>
            <a:chOff x="0" y="0"/>
            <a:chExt cx="4196078" cy="7493130"/>
          </a:xfrm>
        </p:grpSpPr>
        <p:sp>
          <p:nvSpPr>
            <p:cNvPr id="16" name="TextBox 16"/>
            <p:cNvSpPr txBox="1"/>
            <p:nvPr/>
          </p:nvSpPr>
          <p:spPr>
            <a:xfrm>
              <a:off x="0" y="4774695"/>
              <a:ext cx="4196078" cy="2718435"/>
            </a:xfrm>
            <a:prstGeom prst="rect">
              <a:avLst/>
            </a:prstGeom>
          </p:spPr>
          <p:txBody>
            <a:bodyPr lIns="0" tIns="0" rIns="0" bIns="0" rtlCol="0" anchor="t">
              <a:spAutoFit/>
            </a:bodyPr>
            <a:lstStyle/>
            <a:p>
              <a:pPr algn="ctr">
                <a:lnSpc>
                  <a:spcPts val="2700"/>
                </a:lnSpc>
              </a:pPr>
              <a:r>
                <a:rPr lang="en-US" sz="1800" spc="7">
                  <a:solidFill>
                    <a:srgbClr val="F7F7F7"/>
                  </a:solidFill>
                  <a:latin typeface="Barlow Light Bold"/>
                </a:rPr>
                <a:t>It adjusts the concordance between imputed and genotyped SNPs for chance, however is not widely used in accuracy assessment.</a:t>
              </a:r>
            </a:p>
            <a:p>
              <a:pPr algn="ctr">
                <a:lnSpc>
                  <a:spcPts val="2700"/>
                </a:lnSpc>
              </a:pPr>
              <a:endParaRPr lang="en-US" sz="1800" spc="7">
                <a:solidFill>
                  <a:srgbClr val="F7F7F7"/>
                </a:solidFill>
                <a:latin typeface="Barlow Light Bold"/>
              </a:endParaRPr>
            </a:p>
          </p:txBody>
        </p:sp>
        <p:sp>
          <p:nvSpPr>
            <p:cNvPr id="17" name="TextBox 17"/>
            <p:cNvSpPr txBox="1"/>
            <p:nvPr/>
          </p:nvSpPr>
          <p:spPr>
            <a:xfrm>
              <a:off x="0" y="2858823"/>
              <a:ext cx="4196078" cy="1689523"/>
            </a:xfrm>
            <a:prstGeom prst="rect">
              <a:avLst/>
            </a:prstGeom>
          </p:spPr>
          <p:txBody>
            <a:bodyPr lIns="0" tIns="0" rIns="0" bIns="0" rtlCol="0" anchor="t">
              <a:spAutoFit/>
            </a:bodyPr>
            <a:lstStyle/>
            <a:p>
              <a:pPr algn="ctr">
                <a:lnSpc>
                  <a:spcPts val="3380"/>
                </a:lnSpc>
              </a:pPr>
              <a:r>
                <a:rPr lang="en-US" sz="2600">
                  <a:solidFill>
                    <a:srgbClr val="F7F7F7"/>
                  </a:solidFill>
                  <a:latin typeface="Barlow Medium Bold"/>
                </a:rPr>
                <a:t>Imputation Quality Score (IQS) (Lin et al (2010))</a:t>
              </a:r>
            </a:p>
          </p:txBody>
        </p:sp>
        <p:pic>
          <p:nvPicPr>
            <p:cNvPr id="18" name="Picture 18"/>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 xmlns:asvg="http://schemas.microsoft.com/office/drawing/2016/SVG/main" r:embed="rId9"/>
                </a:ext>
              </a:extLst>
            </a:blip>
            <a:srcRect/>
            <a:stretch>
              <a:fillRect/>
            </a:stretch>
          </p:blipFill>
          <p:spPr>
            <a:xfrm>
              <a:off x="1359614" y="0"/>
              <a:ext cx="1345530" cy="2052273"/>
            </a:xfrm>
            <a:prstGeom prst="rect">
              <a:avLst/>
            </a:prstGeom>
          </p:spPr>
        </p:pic>
      </p:gr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1427672" y="1280733"/>
            <a:ext cx="8115300" cy="2214036"/>
            <a:chOff x="0" y="0"/>
            <a:chExt cx="10820400" cy="2952049"/>
          </a:xfrm>
        </p:grpSpPr>
        <p:sp>
          <p:nvSpPr>
            <p:cNvPr id="3" name="AutoShape 3"/>
            <p:cNvSpPr/>
            <p:nvPr/>
          </p:nvSpPr>
          <p:spPr>
            <a:xfrm>
              <a:off x="0" y="2939349"/>
              <a:ext cx="10820400" cy="12700"/>
            </a:xfrm>
            <a:prstGeom prst="rect">
              <a:avLst/>
            </a:prstGeom>
            <a:solidFill>
              <a:srgbClr val="F7F7F7"/>
            </a:solidFill>
          </p:spPr>
        </p:sp>
        <p:sp>
          <p:nvSpPr>
            <p:cNvPr id="4" name="TextBox 4"/>
            <p:cNvSpPr txBox="1"/>
            <p:nvPr/>
          </p:nvSpPr>
          <p:spPr>
            <a:xfrm>
              <a:off x="0" y="47625"/>
              <a:ext cx="10820400" cy="2130002"/>
            </a:xfrm>
            <a:prstGeom prst="rect">
              <a:avLst/>
            </a:prstGeom>
          </p:spPr>
          <p:txBody>
            <a:bodyPr lIns="0" tIns="0" rIns="0" bIns="0" rtlCol="0" anchor="t">
              <a:spAutoFit/>
            </a:bodyPr>
            <a:lstStyle/>
            <a:p>
              <a:pPr>
                <a:lnSpc>
                  <a:spcPts val="6160"/>
                </a:lnSpc>
              </a:pPr>
              <a:r>
                <a:rPr lang="en-US" sz="5600">
                  <a:solidFill>
                    <a:srgbClr val="F7F7F7"/>
                  </a:solidFill>
                  <a:latin typeface="Barlow Bold"/>
                </a:rPr>
                <a:t>Why error rate is not recommended</a:t>
              </a:r>
            </a:p>
          </p:txBody>
        </p:sp>
      </p:grpSp>
      <p:pic>
        <p:nvPicPr>
          <p:cNvPr id="5" name="Picture 5"/>
          <p:cNvPicPr>
            <a:picLocks noChangeAspect="1"/>
          </p:cNvPicPr>
          <p:nvPr/>
        </p:nvPicPr>
        <p:blipFill>
          <a:blip r:embed="rId2"/>
          <a:srcRect/>
          <a:stretch>
            <a:fillRect/>
          </a:stretch>
        </p:blipFill>
        <p:spPr>
          <a:xfrm>
            <a:off x="10932795" y="1028700"/>
            <a:ext cx="6326505" cy="8229600"/>
          </a:xfrm>
          <a:prstGeom prst="rect">
            <a:avLst/>
          </a:prstGeom>
        </p:spPr>
      </p:pic>
      <p:sp>
        <p:nvSpPr>
          <p:cNvPr id="6" name="TextBox 6"/>
          <p:cNvSpPr txBox="1"/>
          <p:nvPr/>
        </p:nvSpPr>
        <p:spPr>
          <a:xfrm>
            <a:off x="1427672" y="3566646"/>
            <a:ext cx="8115300" cy="5023485"/>
          </a:xfrm>
          <a:prstGeom prst="rect">
            <a:avLst/>
          </a:prstGeom>
        </p:spPr>
        <p:txBody>
          <a:bodyPr lIns="0" tIns="0" rIns="0" bIns="0" rtlCol="0" anchor="t">
            <a:spAutoFit/>
          </a:bodyPr>
          <a:lstStyle/>
          <a:p>
            <a:pPr algn="just">
              <a:lnSpc>
                <a:spcPts val="3600"/>
              </a:lnSpc>
            </a:pPr>
            <a:r>
              <a:rPr lang="en-US" sz="2400" spc="4" dirty="0">
                <a:solidFill>
                  <a:srgbClr val="F7F7F7"/>
                </a:solidFill>
                <a:latin typeface="Barlow Light Bold"/>
              </a:rPr>
              <a:t>Our results provide further evidence that concordance rate inflates accuracy estimates particularly for rare and low frequency variants. These observations highlight a need to account for chance agreement not only when assessing imputation accuracy, but also more broadly in other situations for which concordance is traditionally used to assess accuracy, such as checking genotype agreement across duplicate samples. Concordance rate will always produce a value greater than or equal to IQS due to their mathematical relationship (see Methods for proof).</a:t>
            </a:r>
          </a:p>
          <a:p>
            <a:pPr algn="just">
              <a:lnSpc>
                <a:spcPts val="3600"/>
              </a:lnSpc>
            </a:pPr>
            <a:endParaRPr lang="en-US" sz="2400" spc="4" dirty="0">
              <a:solidFill>
                <a:srgbClr val="F7F7F7"/>
              </a:solidFill>
              <a:latin typeface="Barlow Light Bold"/>
            </a:endParaRPr>
          </a:p>
        </p:txBody>
      </p:sp>
      <p:sp>
        <p:nvSpPr>
          <p:cNvPr id="7" name="TextBox 7"/>
          <p:cNvSpPr txBox="1"/>
          <p:nvPr/>
        </p:nvSpPr>
        <p:spPr>
          <a:xfrm>
            <a:off x="1427672" y="8690411"/>
            <a:ext cx="8115300" cy="503555"/>
          </a:xfrm>
          <a:prstGeom prst="rect">
            <a:avLst/>
          </a:prstGeom>
        </p:spPr>
        <p:txBody>
          <a:bodyPr lIns="0" tIns="0" rIns="0" bIns="0" rtlCol="0" anchor="t">
            <a:spAutoFit/>
          </a:bodyPr>
          <a:lstStyle/>
          <a:p>
            <a:pPr>
              <a:lnSpc>
                <a:spcPts val="2080"/>
              </a:lnSpc>
              <a:spcBef>
                <a:spcPct val="0"/>
              </a:spcBef>
            </a:pPr>
            <a:r>
              <a:rPr lang="en-US" sz="1600">
                <a:solidFill>
                  <a:srgbClr val="F7F7F7"/>
                </a:solidFill>
                <a:latin typeface="Barlow Light"/>
              </a:rPr>
              <a:t>Ramnarine, Shelina, et al. "When does choice of accuracy measure alter  imputation accuracy assessments?." PloS one 10.10 (2015): e0137601.</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918469" y="1028700"/>
            <a:ext cx="9525" cy="8229600"/>
          </a:xfrm>
          <a:prstGeom prst="rect">
            <a:avLst/>
          </a:prstGeom>
          <a:solidFill>
            <a:srgbClr val="F7F7F7"/>
          </a:solidFill>
        </p:spPr>
      </p:sp>
      <p:pic>
        <p:nvPicPr>
          <p:cNvPr id="3" name="Picture 3"/>
          <p:cNvPicPr>
            <a:picLocks noChangeAspect="1"/>
          </p:cNvPicPr>
          <p:nvPr/>
        </p:nvPicPr>
        <p:blipFill>
          <a:blip r:embed="rId2"/>
          <a:srcRect/>
          <a:stretch>
            <a:fillRect/>
          </a:stretch>
        </p:blipFill>
        <p:spPr>
          <a:xfrm>
            <a:off x="1353100" y="2741645"/>
            <a:ext cx="6104716" cy="4803711"/>
          </a:xfrm>
          <a:prstGeom prst="rect">
            <a:avLst/>
          </a:prstGeom>
        </p:spPr>
      </p:pic>
      <p:sp>
        <p:nvSpPr>
          <p:cNvPr id="4" name="TextBox 4"/>
          <p:cNvSpPr txBox="1"/>
          <p:nvPr/>
        </p:nvSpPr>
        <p:spPr>
          <a:xfrm>
            <a:off x="11047548" y="1562100"/>
            <a:ext cx="3236872" cy="679673"/>
          </a:xfrm>
          <a:prstGeom prst="rect">
            <a:avLst/>
          </a:prstGeom>
        </p:spPr>
        <p:txBody>
          <a:bodyPr wrap="square" lIns="0" tIns="0" rIns="0" bIns="0" rtlCol="0" anchor="t">
            <a:spAutoFit/>
          </a:bodyPr>
          <a:lstStyle/>
          <a:p>
            <a:pPr algn="ctr">
              <a:lnSpc>
                <a:spcPts val="5320"/>
              </a:lnSpc>
            </a:pPr>
            <a:r>
              <a:rPr lang="en-US" sz="3800" dirty="0">
                <a:solidFill>
                  <a:srgbClr val="F7F7F7"/>
                </a:solidFill>
                <a:latin typeface="Barlow Bold"/>
              </a:rPr>
              <a:t>R-squared</a:t>
            </a:r>
          </a:p>
        </p:txBody>
      </p:sp>
      <p:sp>
        <p:nvSpPr>
          <p:cNvPr id="5" name="TextBox 5"/>
          <p:cNvSpPr txBox="1"/>
          <p:nvPr/>
        </p:nvSpPr>
        <p:spPr>
          <a:xfrm>
            <a:off x="8230090" y="2395557"/>
            <a:ext cx="8871789" cy="6234093"/>
          </a:xfrm>
          <a:prstGeom prst="rect">
            <a:avLst/>
          </a:prstGeom>
        </p:spPr>
        <p:txBody>
          <a:bodyPr lIns="0" tIns="0" rIns="0" bIns="0" rtlCol="0" anchor="t">
            <a:spAutoFit/>
          </a:bodyPr>
          <a:lstStyle/>
          <a:p>
            <a:pPr marL="536419" lvl="1" indent="-268209" algn="just">
              <a:lnSpc>
                <a:spcPts val="4969"/>
              </a:lnSpc>
              <a:buFont typeface="Arial"/>
              <a:buChar char="•"/>
            </a:pPr>
            <a:r>
              <a:rPr lang="en-US" sz="2484" dirty="0">
                <a:solidFill>
                  <a:srgbClr val="F7F7F7"/>
                </a:solidFill>
                <a:latin typeface="Barlow Light Bold"/>
              </a:rPr>
              <a:t>Dosage R-squared and Allelic R-squared</a:t>
            </a:r>
          </a:p>
          <a:p>
            <a:pPr algn="just">
              <a:lnSpc>
                <a:spcPts val="4969"/>
              </a:lnSpc>
            </a:pPr>
            <a:r>
              <a:rPr lang="en-US" sz="2484" dirty="0">
                <a:solidFill>
                  <a:srgbClr val="F7F7F7"/>
                </a:solidFill>
                <a:latin typeface="Barlow Light Bold"/>
              </a:rPr>
              <a:t>The allelic R2 from BEAGLE is the squared correlation between the best-guess genotype and the allele dosage. The information metric from IMPUTE2 measures the relative statistical information about the population allele frequency. The </a:t>
            </a:r>
            <a:r>
              <a:rPr lang="en-US" sz="2484" dirty="0" err="1">
                <a:solidFill>
                  <a:srgbClr val="F7F7F7"/>
                </a:solidFill>
                <a:latin typeface="Barlow Light Bold"/>
              </a:rPr>
              <a:t>minimac</a:t>
            </a:r>
            <a:r>
              <a:rPr lang="en-US" sz="2484" dirty="0">
                <a:solidFill>
                  <a:srgbClr val="F7F7F7"/>
                </a:solidFill>
                <a:latin typeface="Barlow Light Bold"/>
              </a:rPr>
              <a:t> </a:t>
            </a:r>
            <a:r>
              <a:rPr lang="en-US" sz="2484" dirty="0" err="1">
                <a:solidFill>
                  <a:srgbClr val="F7F7F7"/>
                </a:solidFill>
                <a:latin typeface="Barlow Light Bold"/>
              </a:rPr>
              <a:t>Rsq</a:t>
            </a:r>
            <a:r>
              <a:rPr lang="en-US" sz="2484" dirty="0">
                <a:solidFill>
                  <a:srgbClr val="F7F7F7"/>
                </a:solidFill>
                <a:latin typeface="Barlow Light Bold"/>
              </a:rPr>
              <a:t> is the ratio of the observed variance of the allele dosage to the expected binomial variance at HWE. Despite differences in the calculation of these imputation quality measures (reviewed by </a:t>
            </a:r>
            <a:r>
              <a:rPr lang="en-US" sz="2484" dirty="0" err="1">
                <a:solidFill>
                  <a:srgbClr val="F7F7F7"/>
                </a:solidFill>
                <a:latin typeface="Barlow Light Bold"/>
              </a:rPr>
              <a:t>Marchini</a:t>
            </a:r>
            <a:r>
              <a:rPr lang="en-US" sz="2484" dirty="0">
                <a:solidFill>
                  <a:srgbClr val="F7F7F7"/>
                </a:solidFill>
                <a:latin typeface="Barlow Light Bold"/>
              </a:rPr>
              <a:t> and Howie [2]), they all range between 0 and 1, with larger values corresponding to higher imputation quality.</a:t>
            </a:r>
          </a:p>
        </p:txBody>
      </p:sp>
      <p:sp>
        <p:nvSpPr>
          <p:cNvPr id="6" name="TextBox 6"/>
          <p:cNvSpPr txBox="1"/>
          <p:nvPr/>
        </p:nvSpPr>
        <p:spPr>
          <a:xfrm>
            <a:off x="1353100" y="7824860"/>
            <a:ext cx="6104716" cy="832350"/>
          </a:xfrm>
          <a:prstGeom prst="rect">
            <a:avLst/>
          </a:prstGeom>
        </p:spPr>
        <p:txBody>
          <a:bodyPr lIns="0" tIns="0" rIns="0" bIns="0" rtlCol="0" anchor="t">
            <a:spAutoFit/>
          </a:bodyPr>
          <a:lstStyle/>
          <a:p>
            <a:pPr algn="ctr">
              <a:lnSpc>
                <a:spcPts val="2284"/>
              </a:lnSpc>
            </a:pPr>
            <a:r>
              <a:rPr lang="en-US" sz="1631">
                <a:solidFill>
                  <a:srgbClr val="F7F7F7"/>
                </a:solidFill>
                <a:latin typeface="Barlow Light Bold"/>
              </a:rPr>
              <a:t>Liu, Qian, et al. "Systematic assessment of imputation performance using the 1000 Genomes reference panels." Briefings in bioinformatics 16.4 (2015): 549-562.</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918469" y="1028700"/>
            <a:ext cx="9525" cy="8229600"/>
          </a:xfrm>
          <a:prstGeom prst="rect">
            <a:avLst/>
          </a:prstGeom>
          <a:solidFill>
            <a:srgbClr val="F7F7F7"/>
          </a:solidFill>
        </p:spPr>
      </p:sp>
      <p:pic>
        <p:nvPicPr>
          <p:cNvPr id="3" name="Picture 3"/>
          <p:cNvPicPr>
            <a:picLocks noChangeAspect="1"/>
          </p:cNvPicPr>
          <p:nvPr/>
        </p:nvPicPr>
        <p:blipFill>
          <a:blip r:embed="rId2"/>
          <a:srcRect/>
          <a:stretch>
            <a:fillRect/>
          </a:stretch>
        </p:blipFill>
        <p:spPr>
          <a:xfrm>
            <a:off x="1353100" y="2741645"/>
            <a:ext cx="6104716" cy="4803711"/>
          </a:xfrm>
          <a:prstGeom prst="rect">
            <a:avLst/>
          </a:prstGeom>
        </p:spPr>
      </p:pic>
      <p:sp>
        <p:nvSpPr>
          <p:cNvPr id="5" name="TextBox 5"/>
          <p:cNvSpPr txBox="1"/>
          <p:nvPr/>
        </p:nvSpPr>
        <p:spPr>
          <a:xfrm>
            <a:off x="8230090" y="2395557"/>
            <a:ext cx="8871789" cy="6234093"/>
          </a:xfrm>
          <a:prstGeom prst="rect">
            <a:avLst/>
          </a:prstGeom>
        </p:spPr>
        <p:txBody>
          <a:bodyPr lIns="0" tIns="0" rIns="0" bIns="0" rtlCol="0" anchor="t">
            <a:spAutoFit/>
          </a:bodyPr>
          <a:lstStyle/>
          <a:p>
            <a:pPr marL="536419" lvl="1" indent="-268209" algn="just">
              <a:lnSpc>
                <a:spcPts val="4969"/>
              </a:lnSpc>
              <a:buFont typeface="Arial"/>
              <a:buChar char="•"/>
            </a:pPr>
            <a:r>
              <a:rPr lang="en-US" sz="2484">
                <a:solidFill>
                  <a:srgbClr val="F7F7F7"/>
                </a:solidFill>
                <a:latin typeface="Barlow Light Bold"/>
              </a:rPr>
              <a:t>Dosage R-squared and Allelic R-squared</a:t>
            </a:r>
          </a:p>
          <a:p>
            <a:pPr algn="just">
              <a:lnSpc>
                <a:spcPts val="4969"/>
              </a:lnSpc>
            </a:pPr>
            <a:r>
              <a:rPr lang="en-US" sz="2484">
                <a:solidFill>
                  <a:srgbClr val="F7F7F7"/>
                </a:solidFill>
                <a:latin typeface="Barlow Light Bold"/>
              </a:rPr>
              <a:t>We noticed that in this setting, the quality measure of BEAGLE is comparable with (or even slightly better than) the quality measures from the other two programs in removing poorly imputed variants from their corresponding imputation results.</a:t>
            </a:r>
          </a:p>
          <a:p>
            <a:pPr algn="just">
              <a:lnSpc>
                <a:spcPts val="4969"/>
              </a:lnSpc>
            </a:pPr>
            <a:r>
              <a:rPr lang="en-US" sz="2484">
                <a:solidFill>
                  <a:srgbClr val="F7F7F7"/>
                </a:solidFill>
                <a:latin typeface="Barlow Light Bold"/>
              </a:rPr>
              <a:t>...</a:t>
            </a:r>
          </a:p>
          <a:p>
            <a:pPr algn="just">
              <a:lnSpc>
                <a:spcPts val="4969"/>
              </a:lnSpc>
            </a:pPr>
            <a:r>
              <a:rPr lang="en-US" sz="2484">
                <a:solidFill>
                  <a:srgbClr val="F7F7F7"/>
                </a:solidFill>
                <a:latin typeface="Barlow Light Bold"/>
              </a:rPr>
              <a:t>Therefore, to achieve the highest accuracy, we recommend setting the imputation quality cutoff to small values for BEAGLE (e.g. &lt;0.4), intermediate values for minimac (e.g. between 0.2 and 0.6) and large values for IMPUTE2 (e.g. between 0.6 and 0.9).</a:t>
            </a:r>
          </a:p>
        </p:txBody>
      </p:sp>
      <p:sp>
        <p:nvSpPr>
          <p:cNvPr id="6" name="TextBox 6"/>
          <p:cNvSpPr txBox="1"/>
          <p:nvPr/>
        </p:nvSpPr>
        <p:spPr>
          <a:xfrm>
            <a:off x="1353100" y="7824860"/>
            <a:ext cx="6104716" cy="832350"/>
          </a:xfrm>
          <a:prstGeom prst="rect">
            <a:avLst/>
          </a:prstGeom>
        </p:spPr>
        <p:txBody>
          <a:bodyPr lIns="0" tIns="0" rIns="0" bIns="0" rtlCol="0" anchor="t">
            <a:spAutoFit/>
          </a:bodyPr>
          <a:lstStyle/>
          <a:p>
            <a:pPr algn="ctr">
              <a:lnSpc>
                <a:spcPts val="2284"/>
              </a:lnSpc>
            </a:pPr>
            <a:r>
              <a:rPr lang="en-US" sz="1631">
                <a:solidFill>
                  <a:srgbClr val="F7F7F7"/>
                </a:solidFill>
                <a:latin typeface="Barlow Light Bold"/>
              </a:rPr>
              <a:t>Liu, Qian, et al. "Systematic assessment of imputation performance using the 1000 Genomes reference panels." Briefings in bioinformatics 16.4 (2015): 549-562.</a:t>
            </a:r>
          </a:p>
        </p:txBody>
      </p:sp>
      <p:sp>
        <p:nvSpPr>
          <p:cNvPr id="7" name="TextBox 4"/>
          <p:cNvSpPr txBox="1"/>
          <p:nvPr/>
        </p:nvSpPr>
        <p:spPr>
          <a:xfrm>
            <a:off x="11047548" y="1562100"/>
            <a:ext cx="3236872" cy="679673"/>
          </a:xfrm>
          <a:prstGeom prst="rect">
            <a:avLst/>
          </a:prstGeom>
        </p:spPr>
        <p:txBody>
          <a:bodyPr wrap="square" lIns="0" tIns="0" rIns="0" bIns="0" rtlCol="0" anchor="t">
            <a:spAutoFit/>
          </a:bodyPr>
          <a:lstStyle/>
          <a:p>
            <a:pPr algn="ctr">
              <a:lnSpc>
                <a:spcPts val="5320"/>
              </a:lnSpc>
            </a:pPr>
            <a:r>
              <a:rPr lang="en-US" sz="3800" dirty="0">
                <a:solidFill>
                  <a:srgbClr val="F7F7F7"/>
                </a:solidFill>
                <a:latin typeface="Barlow Bold"/>
              </a:rPr>
              <a:t>R-squared</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918469" y="1028700"/>
            <a:ext cx="9525" cy="8229600"/>
          </a:xfrm>
          <a:prstGeom prst="rect">
            <a:avLst/>
          </a:prstGeom>
          <a:solidFill>
            <a:srgbClr val="F7F7F7"/>
          </a:solidFill>
        </p:spPr>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230192" y="2464464"/>
            <a:ext cx="5072515" cy="5358071"/>
          </a:xfrm>
          <a:prstGeom prst="rect">
            <a:avLst/>
          </a:prstGeom>
        </p:spPr>
      </p:pic>
      <p:sp>
        <p:nvSpPr>
          <p:cNvPr id="4" name="TextBox 4"/>
          <p:cNvSpPr txBox="1"/>
          <p:nvPr/>
        </p:nvSpPr>
        <p:spPr>
          <a:xfrm>
            <a:off x="8414082" y="1312340"/>
            <a:ext cx="8883318" cy="679673"/>
          </a:xfrm>
          <a:prstGeom prst="rect">
            <a:avLst/>
          </a:prstGeom>
        </p:spPr>
        <p:txBody>
          <a:bodyPr wrap="square" lIns="0" tIns="0" rIns="0" bIns="0" rtlCol="0" anchor="t">
            <a:spAutoFit/>
          </a:bodyPr>
          <a:lstStyle/>
          <a:p>
            <a:pPr algn="ctr">
              <a:lnSpc>
                <a:spcPts val="5320"/>
              </a:lnSpc>
            </a:pPr>
            <a:r>
              <a:rPr lang="en-US" sz="3800" dirty="0">
                <a:solidFill>
                  <a:srgbClr val="F7F7F7"/>
                </a:solidFill>
                <a:latin typeface="Barlow Bold"/>
              </a:rPr>
              <a:t>Factors influence imputation accuracy</a:t>
            </a:r>
          </a:p>
        </p:txBody>
      </p:sp>
      <p:sp>
        <p:nvSpPr>
          <p:cNvPr id="5" name="TextBox 5"/>
          <p:cNvSpPr txBox="1"/>
          <p:nvPr/>
        </p:nvSpPr>
        <p:spPr>
          <a:xfrm>
            <a:off x="8293978" y="2264439"/>
            <a:ext cx="8823417" cy="6862743"/>
          </a:xfrm>
          <a:prstGeom prst="rect">
            <a:avLst/>
          </a:prstGeom>
        </p:spPr>
        <p:txBody>
          <a:bodyPr lIns="0" tIns="0" rIns="0" bIns="0" rtlCol="0" anchor="t">
            <a:spAutoFit/>
          </a:bodyPr>
          <a:lstStyle/>
          <a:p>
            <a:pPr marL="536418" lvl="1" indent="-268209" algn="just">
              <a:lnSpc>
                <a:spcPts val="4969"/>
              </a:lnSpc>
              <a:buFont typeface="Arial"/>
              <a:buChar char="•"/>
            </a:pPr>
            <a:r>
              <a:rPr lang="en-US" sz="2484">
                <a:solidFill>
                  <a:srgbClr val="F7F7F7"/>
                </a:solidFill>
                <a:latin typeface="Barlow Light Bold"/>
              </a:rPr>
              <a:t>Number of ancestors genotyped in the reference (Hickey et al., 2011; Huang et al., 2012a) </a:t>
            </a:r>
          </a:p>
          <a:p>
            <a:pPr marL="536418" lvl="1" indent="-268209" algn="just">
              <a:lnSpc>
                <a:spcPts val="4969"/>
              </a:lnSpc>
              <a:buFont typeface="Arial"/>
              <a:buChar char="•"/>
            </a:pPr>
            <a:r>
              <a:rPr lang="en-US" sz="2484">
                <a:solidFill>
                  <a:srgbClr val="F7F7F7"/>
                </a:solidFill>
                <a:latin typeface="Barlow Light Bold"/>
              </a:rPr>
              <a:t>SNP density on the low and high panel (Mulder et al., 2012)</a:t>
            </a:r>
          </a:p>
          <a:p>
            <a:pPr marL="536418" lvl="1" indent="-268209" algn="just">
              <a:lnSpc>
                <a:spcPts val="4969"/>
              </a:lnSpc>
              <a:buFont typeface="Arial"/>
              <a:buChar char="•"/>
            </a:pPr>
            <a:r>
              <a:rPr lang="en-US" sz="2484">
                <a:solidFill>
                  <a:srgbClr val="F7F7F7"/>
                </a:solidFill>
                <a:latin typeface="Barlow Light Bold"/>
              </a:rPr>
              <a:t>MAF of the imputed SNP (van Binsbergen etal., 2014) </a:t>
            </a:r>
          </a:p>
          <a:p>
            <a:pPr marL="536418" lvl="1" indent="-268209" algn="just">
              <a:lnSpc>
                <a:spcPts val="4969"/>
              </a:lnSpc>
              <a:buFont typeface="Arial"/>
              <a:buChar char="•"/>
            </a:pPr>
            <a:r>
              <a:rPr lang="en-US" sz="2484">
                <a:solidFill>
                  <a:srgbClr val="F7F7F7"/>
                </a:solidFill>
                <a:latin typeface="Barlow Light Bold"/>
              </a:rPr>
              <a:t>Whether imputed SNP are located at the end of a chromosome or not (Badke et al., 2013; Cleveland and Hickey, 2013; Wellmann et al., 2013)</a:t>
            </a:r>
          </a:p>
          <a:p>
            <a:pPr marL="536418" lvl="1" indent="-268209" algn="just">
              <a:lnSpc>
                <a:spcPts val="4969"/>
              </a:lnSpc>
              <a:buFont typeface="Arial"/>
              <a:buChar char="•"/>
            </a:pPr>
            <a:r>
              <a:rPr lang="en-US" sz="2484">
                <a:solidFill>
                  <a:srgbClr val="F7F7F7"/>
                </a:solidFill>
                <a:latin typeface="Barlow Light Bold"/>
              </a:rPr>
              <a:t>The number of individuals in the reference population (Zhang and Druet, 2010)</a:t>
            </a:r>
          </a:p>
          <a:p>
            <a:pPr marL="536418" lvl="1" indent="-268209" algn="just">
              <a:lnSpc>
                <a:spcPts val="4969"/>
              </a:lnSpc>
              <a:buFont typeface="Arial"/>
              <a:buChar char="•"/>
            </a:pPr>
            <a:r>
              <a:rPr lang="en-US" sz="2484">
                <a:solidFill>
                  <a:srgbClr val="F7F7F7"/>
                </a:solidFill>
                <a:latin typeface="Barlow Light Bold"/>
              </a:rPr>
              <a:t>The relationship between imputed individuals and individuals genotyped at high density (Hickey et al., 2012)</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918469" y="1028700"/>
            <a:ext cx="9525" cy="8229600"/>
          </a:xfrm>
          <a:prstGeom prst="rect">
            <a:avLst/>
          </a:prstGeom>
          <a:solidFill>
            <a:srgbClr val="F7F7F7"/>
          </a:solidFill>
        </p:spPr>
      </p:sp>
      <p:sp>
        <p:nvSpPr>
          <p:cNvPr id="3" name="TextBox 3"/>
          <p:cNvSpPr txBox="1"/>
          <p:nvPr/>
        </p:nvSpPr>
        <p:spPr>
          <a:xfrm>
            <a:off x="8509409" y="1157839"/>
            <a:ext cx="7923171" cy="874395"/>
          </a:xfrm>
          <a:prstGeom prst="rect">
            <a:avLst/>
          </a:prstGeom>
        </p:spPr>
        <p:txBody>
          <a:bodyPr lIns="0" tIns="0" rIns="0" bIns="0" rtlCol="0" anchor="t">
            <a:spAutoFit/>
          </a:bodyPr>
          <a:lstStyle/>
          <a:p>
            <a:pPr>
              <a:lnSpc>
                <a:spcPts val="7200"/>
              </a:lnSpc>
            </a:pPr>
            <a:r>
              <a:rPr lang="en-US" sz="4800">
                <a:solidFill>
                  <a:srgbClr val="F7F7F7"/>
                </a:solidFill>
                <a:latin typeface="Barlow Bold"/>
              </a:rPr>
              <a:t>Imputation to sequence </a:t>
            </a:r>
          </a:p>
        </p:txBody>
      </p:sp>
      <p:pic>
        <p:nvPicPr>
          <p:cNvPr id="4" name="Picture 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2443167" y="2571446"/>
            <a:ext cx="3905435" cy="5144108"/>
          </a:xfrm>
          <a:prstGeom prst="rect">
            <a:avLst/>
          </a:prstGeom>
        </p:spPr>
      </p:pic>
      <p:sp>
        <p:nvSpPr>
          <p:cNvPr id="5" name="TextBox 5"/>
          <p:cNvSpPr txBox="1"/>
          <p:nvPr/>
        </p:nvSpPr>
        <p:spPr>
          <a:xfrm>
            <a:off x="8509409" y="2164080"/>
            <a:ext cx="8546882" cy="6936105"/>
          </a:xfrm>
          <a:prstGeom prst="rect">
            <a:avLst/>
          </a:prstGeom>
        </p:spPr>
        <p:txBody>
          <a:bodyPr lIns="0" tIns="0" rIns="0" bIns="0" rtlCol="0" anchor="t">
            <a:spAutoFit/>
          </a:bodyPr>
          <a:lstStyle/>
          <a:p>
            <a:pPr algn="just">
              <a:lnSpc>
                <a:spcPts val="4620"/>
              </a:lnSpc>
            </a:pPr>
            <a:r>
              <a:rPr lang="en-US" sz="2800">
                <a:solidFill>
                  <a:srgbClr val="F7F7F7"/>
                </a:solidFill>
                <a:latin typeface="Barlow Light"/>
              </a:rPr>
              <a:t>•Two groups of individuals</a:t>
            </a:r>
          </a:p>
          <a:p>
            <a:pPr algn="just">
              <a:lnSpc>
                <a:spcPts val="4620"/>
              </a:lnSpc>
            </a:pPr>
            <a:r>
              <a:rPr lang="en-US" sz="2800">
                <a:solidFill>
                  <a:srgbClr val="F7F7F7"/>
                </a:solidFill>
                <a:latin typeface="Barlow Light"/>
              </a:rPr>
              <a:t>•Sequenced individuals: reference population</a:t>
            </a:r>
          </a:p>
          <a:p>
            <a:pPr algn="just">
              <a:lnSpc>
                <a:spcPts val="4620"/>
              </a:lnSpc>
            </a:pPr>
            <a:r>
              <a:rPr lang="en-US" sz="2800">
                <a:solidFill>
                  <a:srgbClr val="F7F7F7"/>
                </a:solidFill>
                <a:latin typeface="Barlow Light"/>
              </a:rPr>
              <a:t>•Individuals genotyped on SNP array: target individuals /  study population</a:t>
            </a:r>
          </a:p>
          <a:p>
            <a:pPr algn="just">
              <a:lnSpc>
                <a:spcPts val="4620"/>
              </a:lnSpc>
            </a:pPr>
            <a:r>
              <a:rPr lang="en-US" sz="2800">
                <a:solidFill>
                  <a:srgbClr val="F7F7F7"/>
                </a:solidFill>
                <a:latin typeface="Barlow Light"/>
              </a:rPr>
              <a:t>•Steps:</a:t>
            </a:r>
          </a:p>
          <a:p>
            <a:pPr algn="just">
              <a:lnSpc>
                <a:spcPts val="4620"/>
              </a:lnSpc>
            </a:pPr>
            <a:r>
              <a:rPr lang="en-US" sz="2800">
                <a:solidFill>
                  <a:srgbClr val="F7F7F7"/>
                </a:solidFill>
                <a:latin typeface="Barlow Light"/>
              </a:rPr>
              <a:t>•Step 1. Find polymorphisms in sequence data</a:t>
            </a:r>
          </a:p>
          <a:p>
            <a:pPr algn="just">
              <a:lnSpc>
                <a:spcPts val="4620"/>
              </a:lnSpc>
            </a:pPr>
            <a:r>
              <a:rPr lang="en-US" sz="2800">
                <a:solidFill>
                  <a:srgbClr val="F7F7F7"/>
                </a:solidFill>
                <a:latin typeface="Barlow Light"/>
              </a:rPr>
              <a:t>•Step 2. Phase genotypes (eg Beagle) in sequenced individuals, create reference file</a:t>
            </a:r>
          </a:p>
          <a:p>
            <a:pPr algn="just">
              <a:lnSpc>
                <a:spcPts val="4620"/>
              </a:lnSpc>
            </a:pPr>
            <a:r>
              <a:rPr lang="en-US" sz="2800">
                <a:solidFill>
                  <a:srgbClr val="F7F7F7"/>
                </a:solidFill>
                <a:latin typeface="Barlow Light"/>
              </a:rPr>
              <a:t>•Step 3. Generate the genotype file for all study animals for polymorphisms (SNP, Indels)</a:t>
            </a:r>
          </a:p>
          <a:p>
            <a:pPr algn="just">
              <a:lnSpc>
                <a:spcPts val="4620"/>
              </a:lnSpc>
            </a:pPr>
            <a:r>
              <a:rPr lang="en-US" sz="2800">
                <a:solidFill>
                  <a:srgbClr val="F7F7F7"/>
                </a:solidFill>
                <a:latin typeface="Barlow Light"/>
              </a:rPr>
              <a:t>•Step 4. Impute all polymorphisms into individuals genotyped with SNP array</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3657600" y="1028700"/>
            <a:ext cx="10972800" cy="8229600"/>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5381271" y="1930075"/>
            <a:ext cx="7525457" cy="6426850"/>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918469" y="1028700"/>
            <a:ext cx="9525" cy="8229600"/>
          </a:xfrm>
          <a:prstGeom prst="rect">
            <a:avLst/>
          </a:prstGeom>
          <a:solidFill>
            <a:srgbClr val="F7F7F7"/>
          </a:solidFill>
        </p:spPr>
      </p:sp>
      <p:sp>
        <p:nvSpPr>
          <p:cNvPr id="3" name="TextBox 3"/>
          <p:cNvSpPr txBox="1"/>
          <p:nvPr/>
        </p:nvSpPr>
        <p:spPr>
          <a:xfrm>
            <a:off x="8509409" y="1351326"/>
            <a:ext cx="7923171" cy="874395"/>
          </a:xfrm>
          <a:prstGeom prst="rect">
            <a:avLst/>
          </a:prstGeom>
        </p:spPr>
        <p:txBody>
          <a:bodyPr lIns="0" tIns="0" rIns="0" bIns="0" rtlCol="0" anchor="t">
            <a:spAutoFit/>
          </a:bodyPr>
          <a:lstStyle/>
          <a:p>
            <a:pPr>
              <a:lnSpc>
                <a:spcPts val="7200"/>
              </a:lnSpc>
            </a:pPr>
            <a:r>
              <a:rPr lang="en-US" sz="4800">
                <a:solidFill>
                  <a:srgbClr val="F7F7F7"/>
                </a:solidFill>
                <a:latin typeface="Barlow Bold Bold"/>
              </a:rPr>
              <a:t>Post imputation QC</a:t>
            </a:r>
          </a:p>
        </p:txBody>
      </p:sp>
      <p:pic>
        <p:nvPicPr>
          <p:cNvPr id="4" name="Picture 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2443167" y="2571446"/>
            <a:ext cx="3905435" cy="5144108"/>
          </a:xfrm>
          <a:prstGeom prst="rect">
            <a:avLst/>
          </a:prstGeom>
        </p:spPr>
      </p:pic>
      <p:sp>
        <p:nvSpPr>
          <p:cNvPr id="5" name="TextBox 5"/>
          <p:cNvSpPr txBox="1"/>
          <p:nvPr/>
        </p:nvSpPr>
        <p:spPr>
          <a:xfrm>
            <a:off x="8509409" y="2398455"/>
            <a:ext cx="8546882" cy="6379845"/>
          </a:xfrm>
          <a:prstGeom prst="rect">
            <a:avLst/>
          </a:prstGeom>
        </p:spPr>
        <p:txBody>
          <a:bodyPr lIns="0" tIns="0" rIns="0" bIns="0" rtlCol="0" anchor="t">
            <a:spAutoFit/>
          </a:bodyPr>
          <a:lstStyle/>
          <a:p>
            <a:pPr algn="just">
              <a:lnSpc>
                <a:spcPts val="4200"/>
              </a:lnSpc>
            </a:pPr>
            <a:r>
              <a:rPr lang="en-US" sz="2800">
                <a:solidFill>
                  <a:srgbClr val="F7F7F7"/>
                </a:solidFill>
                <a:latin typeface="Arimo"/>
              </a:rPr>
              <a:t>After imputation you need to check that it worked and the data look ok</a:t>
            </a:r>
          </a:p>
          <a:p>
            <a:pPr algn="just">
              <a:lnSpc>
                <a:spcPts val="4200"/>
              </a:lnSpc>
            </a:pPr>
            <a:r>
              <a:rPr lang="en-US" sz="2800">
                <a:solidFill>
                  <a:srgbClr val="F7F7F7"/>
                </a:solidFill>
                <a:latin typeface="Arimo"/>
              </a:rPr>
              <a:t>•Things to check</a:t>
            </a:r>
          </a:p>
          <a:p>
            <a:pPr algn="just">
              <a:lnSpc>
                <a:spcPts val="4200"/>
              </a:lnSpc>
            </a:pPr>
            <a:r>
              <a:rPr lang="en-US" sz="2800">
                <a:solidFill>
                  <a:srgbClr val="F7F7F7"/>
                </a:solidFill>
                <a:latin typeface="Arimo"/>
              </a:rPr>
              <a:t>•Plot r2 across each chromosome look to see where it drops off</a:t>
            </a:r>
          </a:p>
          <a:p>
            <a:pPr algn="just">
              <a:lnSpc>
                <a:spcPts val="4200"/>
              </a:lnSpc>
            </a:pPr>
            <a:r>
              <a:rPr lang="en-US" sz="2800">
                <a:solidFill>
                  <a:srgbClr val="F7F7F7"/>
                </a:solidFill>
                <a:latin typeface="Arimo"/>
              </a:rPr>
              <a:t>•Plot MAF-reference MAF</a:t>
            </a:r>
          </a:p>
          <a:p>
            <a:pPr algn="just">
              <a:lnSpc>
                <a:spcPts val="4200"/>
              </a:lnSpc>
            </a:pPr>
            <a:r>
              <a:rPr lang="en-US" sz="2800">
                <a:solidFill>
                  <a:srgbClr val="F7F7F7"/>
                </a:solidFill>
                <a:latin typeface="Arimo"/>
              </a:rPr>
              <a:t>•For each chromosome check N and % of SNPs:</a:t>
            </a:r>
          </a:p>
          <a:p>
            <a:pPr algn="just">
              <a:lnSpc>
                <a:spcPts val="4200"/>
              </a:lnSpc>
            </a:pPr>
            <a:r>
              <a:rPr lang="en-US" sz="2800">
                <a:solidFill>
                  <a:srgbClr val="F7F7F7"/>
                </a:solidFill>
                <a:latin typeface="Arimo"/>
              </a:rPr>
              <a:t>•MAF &lt;.5%</a:t>
            </a:r>
          </a:p>
          <a:p>
            <a:pPr algn="just">
              <a:lnSpc>
                <a:spcPts val="4200"/>
              </a:lnSpc>
            </a:pPr>
            <a:r>
              <a:rPr lang="en-US" sz="2800">
                <a:solidFill>
                  <a:srgbClr val="F7F7F7"/>
                </a:solidFill>
                <a:latin typeface="Arimo"/>
              </a:rPr>
              <a:t>•With r2 0-0.3, 0.3-0.6,0.6-1</a:t>
            </a:r>
          </a:p>
          <a:p>
            <a:pPr algn="just">
              <a:lnSpc>
                <a:spcPts val="4200"/>
              </a:lnSpc>
            </a:pPr>
            <a:r>
              <a:rPr lang="en-US" sz="2800">
                <a:solidFill>
                  <a:srgbClr val="F7F7F7"/>
                </a:solidFill>
                <a:latin typeface="Arimo"/>
              </a:rPr>
              <a:t>•If you have hard calls or probs data HWE P &lt; 1E-6</a:t>
            </a:r>
          </a:p>
          <a:p>
            <a:pPr algn="just">
              <a:lnSpc>
                <a:spcPts val="4200"/>
              </a:lnSpc>
            </a:pPr>
            <a:r>
              <a:rPr lang="en-US" sz="2800">
                <a:solidFill>
                  <a:srgbClr val="F7F7F7"/>
                </a:solidFill>
                <a:latin typeface="Arimo"/>
              </a:rPr>
              <a:t>•If you have families convert to hard calls and check for Mendelian errors</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9124078" y="3059289"/>
            <a:ext cx="7144828" cy="4168422"/>
            <a:chOff x="0" y="47625"/>
            <a:chExt cx="9526438" cy="5557894"/>
          </a:xfrm>
        </p:grpSpPr>
        <p:sp>
          <p:nvSpPr>
            <p:cNvPr id="3" name="TextBox 3"/>
            <p:cNvSpPr txBox="1"/>
            <p:nvPr/>
          </p:nvSpPr>
          <p:spPr>
            <a:xfrm>
              <a:off x="0" y="2732938"/>
              <a:ext cx="9526438" cy="2872581"/>
            </a:xfrm>
            <a:prstGeom prst="rect">
              <a:avLst/>
            </a:prstGeom>
          </p:spPr>
          <p:txBody>
            <a:bodyPr lIns="0" tIns="0" rIns="0" bIns="0" rtlCol="0" anchor="t">
              <a:spAutoFit/>
            </a:bodyPr>
            <a:lstStyle/>
            <a:p>
              <a:pPr marL="302260" lvl="1">
                <a:lnSpc>
                  <a:spcPts val="4199"/>
                </a:lnSpc>
              </a:pPr>
              <a:r>
                <a:rPr lang="en-US" sz="2799" spc="11" dirty="0">
                  <a:solidFill>
                    <a:srgbClr val="F7F7F7"/>
                  </a:solidFill>
                  <a:latin typeface="Barlow Light Bold"/>
                  <a:hlinkClick r:id="rId2"/>
                </a:rPr>
                <a:t>https://</a:t>
              </a:r>
              <a:r>
                <a:rPr lang="en-US" sz="2799" spc="11" dirty="0" smtClean="0">
                  <a:solidFill>
                    <a:srgbClr val="F7F7F7"/>
                  </a:solidFill>
                  <a:latin typeface="Barlow Light Bold"/>
                  <a:hlinkClick r:id="rId2"/>
                </a:rPr>
                <a:t>github.com/GenomicsAotearoa/Imputation-workshop</a:t>
              </a:r>
              <a:endParaRPr lang="en-US" sz="2799" spc="11" dirty="0" smtClean="0">
                <a:solidFill>
                  <a:srgbClr val="F7F7F7"/>
                </a:solidFill>
                <a:latin typeface="Barlow Light Bold"/>
              </a:endParaRPr>
            </a:p>
            <a:p>
              <a:pPr marL="302260" lvl="1">
                <a:lnSpc>
                  <a:spcPts val="4199"/>
                </a:lnSpc>
              </a:pPr>
              <a:endParaRPr lang="en-US" sz="2799" spc="11" dirty="0">
                <a:solidFill>
                  <a:srgbClr val="F7F7F7"/>
                </a:solidFill>
                <a:latin typeface="Barlow Light Bold"/>
              </a:endParaRPr>
            </a:p>
            <a:p>
              <a:pPr marL="302260" lvl="1">
                <a:lnSpc>
                  <a:spcPts val="4199"/>
                </a:lnSpc>
              </a:pPr>
              <a:endParaRPr lang="en-US" sz="2799" spc="11" dirty="0">
                <a:solidFill>
                  <a:srgbClr val="F7F7F7"/>
                </a:solidFill>
                <a:latin typeface="Barlow Light Bold"/>
              </a:endParaRPr>
            </a:p>
          </p:txBody>
        </p:sp>
        <p:sp>
          <p:nvSpPr>
            <p:cNvPr id="4" name="TextBox 4"/>
            <p:cNvSpPr txBox="1"/>
            <p:nvPr/>
          </p:nvSpPr>
          <p:spPr>
            <a:xfrm>
              <a:off x="0" y="47625"/>
              <a:ext cx="9526438" cy="906231"/>
            </a:xfrm>
            <a:prstGeom prst="rect">
              <a:avLst/>
            </a:prstGeom>
          </p:spPr>
          <p:txBody>
            <a:bodyPr lIns="0" tIns="0" rIns="0" bIns="0" rtlCol="0" anchor="t">
              <a:spAutoFit/>
            </a:bodyPr>
            <a:lstStyle/>
            <a:p>
              <a:pPr>
                <a:lnSpc>
                  <a:spcPts val="5280"/>
                </a:lnSpc>
              </a:pPr>
              <a:r>
                <a:rPr lang="en-US" sz="4800" dirty="0" smtClean="0">
                  <a:solidFill>
                    <a:srgbClr val="F7F7F7"/>
                  </a:solidFill>
                  <a:latin typeface="Barlow Bold"/>
                </a:rPr>
                <a:t>GitHub Webpage</a:t>
              </a:r>
              <a:endParaRPr lang="en-US" sz="4800" dirty="0">
                <a:solidFill>
                  <a:srgbClr val="F7F7F7"/>
                </a:solidFill>
                <a:latin typeface="Barlow Bold"/>
              </a:endParaRPr>
            </a:p>
          </p:txBody>
        </p:sp>
      </p:grpSp>
      <p:pic>
        <p:nvPicPr>
          <p:cNvPr id="5" name="Picture 5"/>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p:blipFill>
        <p:spPr>
          <a:xfrm>
            <a:off x="2019095" y="2258514"/>
            <a:ext cx="4703290" cy="6195017"/>
          </a:xfrm>
          <a:prstGeom prst="rect">
            <a:avLst/>
          </a:prstGeom>
        </p:spPr>
      </p:pic>
      <p:sp>
        <p:nvSpPr>
          <p:cNvPr id="6" name="AutoShape 6"/>
          <p:cNvSpPr/>
          <p:nvPr/>
        </p:nvSpPr>
        <p:spPr>
          <a:xfrm>
            <a:off x="7918469" y="1028700"/>
            <a:ext cx="9525" cy="8229600"/>
          </a:xfrm>
          <a:prstGeom prst="rect">
            <a:avLst/>
          </a:prstGeom>
          <a:solidFill>
            <a:srgbClr val="F7F7F7"/>
          </a:solidFill>
        </p:spPr>
      </p:sp>
    </p:spTree>
    <p:extLst>
      <p:ext uri="{BB962C8B-B14F-4D97-AF65-F5344CB8AC3E}">
        <p14:creationId xmlns:p14="http://schemas.microsoft.com/office/powerpoint/2010/main" val="139372499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9638295" y="2759672"/>
            <a:ext cx="7151485" cy="4767657"/>
          </a:xfrm>
          <a:prstGeom prst="rect">
            <a:avLst/>
          </a:prstGeom>
        </p:spPr>
      </p:pic>
      <p:pic>
        <p:nvPicPr>
          <p:cNvPr id="3" name="Picture 3"/>
          <p:cNvPicPr>
            <a:picLocks noChangeAspect="1"/>
          </p:cNvPicPr>
          <p:nvPr/>
        </p:nvPicPr>
        <p:blipFill>
          <a:blip r:embed="rId3"/>
          <a:srcRect/>
          <a:stretch>
            <a:fillRect/>
          </a:stretch>
        </p:blipFill>
        <p:spPr>
          <a:xfrm>
            <a:off x="1447367" y="2781997"/>
            <a:ext cx="7117997" cy="4745331"/>
          </a:xfrm>
          <a:prstGeom prst="rect">
            <a:avLst/>
          </a:prstGeom>
        </p:spPr>
      </p:pic>
      <p:sp>
        <p:nvSpPr>
          <p:cNvPr id="4" name="TextBox 3"/>
          <p:cNvSpPr txBox="1"/>
          <p:nvPr/>
        </p:nvSpPr>
        <p:spPr>
          <a:xfrm>
            <a:off x="1447367" y="9258300"/>
            <a:ext cx="2667000" cy="369332"/>
          </a:xfrm>
          <a:prstGeom prst="rect">
            <a:avLst/>
          </a:prstGeom>
          <a:noFill/>
        </p:spPr>
        <p:txBody>
          <a:bodyPr wrap="square" rtlCol="0">
            <a:spAutoFit/>
          </a:bodyPr>
          <a:lstStyle/>
          <a:p>
            <a:r>
              <a:rPr lang="en-NZ" dirty="0" smtClean="0">
                <a:solidFill>
                  <a:schemeClr val="bg1"/>
                </a:solidFill>
                <a:latin typeface="Barlow Light" panose="020B0604020202020204" charset="0"/>
              </a:rPr>
              <a:t>(Wang et al. 2020 ICQG6)</a:t>
            </a:r>
            <a:endParaRPr lang="en-NZ" dirty="0">
              <a:solidFill>
                <a:schemeClr val="bg1"/>
              </a:solidFill>
              <a:latin typeface="Barlow Light" panose="020B0604020202020204" charset="0"/>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2791556" y="1139337"/>
            <a:ext cx="12704888" cy="6188848"/>
            <a:chOff x="0" y="0"/>
            <a:chExt cx="16939850" cy="8251797"/>
          </a:xfrm>
        </p:grpSpPr>
        <p:sp>
          <p:nvSpPr>
            <p:cNvPr id="3" name="AutoShape 3"/>
            <p:cNvSpPr/>
            <p:nvPr/>
          </p:nvSpPr>
          <p:spPr>
            <a:xfrm>
              <a:off x="0" y="7012168"/>
              <a:ext cx="16939850" cy="13278"/>
            </a:xfrm>
            <a:prstGeom prst="rect">
              <a:avLst/>
            </a:prstGeom>
            <a:solidFill>
              <a:srgbClr val="F7F7F7"/>
            </a:solidFill>
          </p:spPr>
        </p:sp>
        <p:sp>
          <p:nvSpPr>
            <p:cNvPr id="4" name="TextBox 4"/>
            <p:cNvSpPr txBox="1"/>
            <p:nvPr/>
          </p:nvSpPr>
          <p:spPr>
            <a:xfrm>
              <a:off x="0" y="7688942"/>
              <a:ext cx="16939850" cy="562855"/>
            </a:xfrm>
            <a:prstGeom prst="rect">
              <a:avLst/>
            </a:prstGeom>
          </p:spPr>
          <p:txBody>
            <a:bodyPr lIns="0" tIns="0" rIns="0" bIns="0" rtlCol="0" anchor="t">
              <a:spAutoFit/>
            </a:bodyPr>
            <a:lstStyle/>
            <a:p>
              <a:pPr algn="ctr">
                <a:lnSpc>
                  <a:spcPts val="3665"/>
                </a:lnSpc>
              </a:pPr>
              <a:endParaRPr/>
            </a:p>
          </p:txBody>
        </p:sp>
        <p:sp>
          <p:nvSpPr>
            <p:cNvPr id="5" name="TextBox 5"/>
            <p:cNvSpPr txBox="1"/>
            <p:nvPr/>
          </p:nvSpPr>
          <p:spPr>
            <a:xfrm>
              <a:off x="0" y="5412047"/>
              <a:ext cx="16939850" cy="860425"/>
            </a:xfrm>
            <a:prstGeom prst="rect">
              <a:avLst/>
            </a:prstGeom>
          </p:spPr>
          <p:txBody>
            <a:bodyPr lIns="0" tIns="0" rIns="0" bIns="0" rtlCol="0" anchor="t">
              <a:spAutoFit/>
            </a:bodyPr>
            <a:lstStyle/>
            <a:p>
              <a:pPr algn="ctr">
                <a:lnSpc>
                  <a:spcPts val="5038"/>
                </a:lnSpc>
              </a:pPr>
              <a:r>
                <a:rPr lang="en-US" sz="4198">
                  <a:solidFill>
                    <a:srgbClr val="F7F7F7"/>
                  </a:solidFill>
                  <a:latin typeface="Barlow Medium Bold"/>
                </a:rPr>
                <a:t>Take home message</a:t>
              </a:r>
            </a:p>
          </p:txBody>
        </p:sp>
        <p:pic>
          <p:nvPicPr>
            <p:cNvPr id="6" name="Picture 6"/>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1004476" y="0"/>
              <a:ext cx="2594071" cy="3995904"/>
            </a:xfrm>
            <a:prstGeom prst="rect">
              <a:avLst/>
            </a:prstGeom>
          </p:spPr>
        </p:pic>
        <p:pic>
          <p:nvPicPr>
            <p:cNvPr id="7" name="Picture 7"/>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7434835" y="0"/>
              <a:ext cx="2848313" cy="3995904"/>
            </a:xfrm>
            <a:prstGeom prst="rect">
              <a:avLst/>
            </a:prstGeom>
          </p:spPr>
        </p:pic>
        <p:pic>
          <p:nvPicPr>
            <p:cNvPr id="8" name="Picture 8"/>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 xmlns:asvg="http://schemas.microsoft.com/office/drawing/2016/SVG/main" r:embed="rId7"/>
                </a:ext>
              </a:extLst>
            </a:blip>
            <a:srcRect/>
            <a:stretch>
              <a:fillRect/>
            </a:stretch>
          </p:blipFill>
          <p:spPr>
            <a:xfrm>
              <a:off x="3341303" y="0"/>
              <a:ext cx="3372205" cy="3995904"/>
            </a:xfrm>
            <a:prstGeom prst="rect">
              <a:avLst/>
            </a:prstGeom>
          </p:spPr>
        </p:pic>
      </p:grpSp>
      <p:sp>
        <p:nvSpPr>
          <p:cNvPr id="9" name="TextBox 9"/>
          <p:cNvSpPr txBox="1"/>
          <p:nvPr/>
        </p:nvSpPr>
        <p:spPr>
          <a:xfrm>
            <a:off x="1346882" y="6359190"/>
            <a:ext cx="15603122" cy="2753995"/>
          </a:xfrm>
          <a:prstGeom prst="rect">
            <a:avLst/>
          </a:prstGeom>
        </p:spPr>
        <p:txBody>
          <a:bodyPr lIns="0" tIns="0" rIns="0" bIns="0" rtlCol="0" anchor="t">
            <a:spAutoFit/>
          </a:bodyPr>
          <a:lstStyle/>
          <a:p>
            <a:pPr algn="ctr">
              <a:lnSpc>
                <a:spcPts val="5599"/>
              </a:lnSpc>
              <a:spcBef>
                <a:spcPct val="0"/>
              </a:spcBef>
            </a:pPr>
            <a:r>
              <a:rPr lang="en-US" sz="2799">
                <a:solidFill>
                  <a:srgbClr val="F7F7F7"/>
                </a:solidFill>
                <a:latin typeface="Barlow Light"/>
              </a:rPr>
              <a:t>•Genotype concordance is not an appropriate parameter for evaluating imputation performance</a:t>
            </a:r>
          </a:p>
          <a:p>
            <a:pPr algn="ctr">
              <a:lnSpc>
                <a:spcPts val="5599"/>
              </a:lnSpc>
              <a:spcBef>
                <a:spcPct val="0"/>
              </a:spcBef>
            </a:pPr>
            <a:r>
              <a:rPr lang="en-US" sz="2799">
                <a:solidFill>
                  <a:srgbClr val="F7F7F7"/>
                </a:solidFill>
                <a:latin typeface="Barlow Light"/>
              </a:rPr>
              <a:t>•Accuracy depends on size of reference, relationship to reference, marker density, map quality etc.</a:t>
            </a:r>
          </a:p>
          <a:p>
            <a:pPr algn="ctr">
              <a:lnSpc>
                <a:spcPts val="5599"/>
              </a:lnSpc>
              <a:spcBef>
                <a:spcPct val="0"/>
              </a:spcBef>
            </a:pPr>
            <a:r>
              <a:rPr lang="en-US" sz="2799">
                <a:solidFill>
                  <a:srgbClr val="F7F7F7"/>
                </a:solidFill>
                <a:latin typeface="Barlow Light"/>
              </a:rPr>
              <a:t>•Imputation to sequence possible, relatively low accuracies for rare alleles</a:t>
            </a:r>
          </a:p>
          <a:p>
            <a:pPr algn="ctr">
              <a:lnSpc>
                <a:spcPts val="5599"/>
              </a:lnSpc>
              <a:spcBef>
                <a:spcPct val="0"/>
              </a:spcBef>
            </a:pPr>
            <a:r>
              <a:rPr lang="en-US" sz="2799">
                <a:solidFill>
                  <a:srgbClr val="F7F7F7"/>
                </a:solidFill>
                <a:latin typeface="Barlow Light"/>
              </a:rPr>
              <a:t>•Use genotype probabilities from imputation in GWAS and genomic prediction</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2791556" y="1139337"/>
            <a:ext cx="12704888" cy="6188848"/>
            <a:chOff x="0" y="0"/>
            <a:chExt cx="16939850" cy="8251797"/>
          </a:xfrm>
        </p:grpSpPr>
        <p:sp>
          <p:nvSpPr>
            <p:cNvPr id="3" name="AutoShape 3"/>
            <p:cNvSpPr/>
            <p:nvPr/>
          </p:nvSpPr>
          <p:spPr>
            <a:xfrm>
              <a:off x="0" y="7012168"/>
              <a:ext cx="16939850" cy="13278"/>
            </a:xfrm>
            <a:prstGeom prst="rect">
              <a:avLst/>
            </a:prstGeom>
            <a:solidFill>
              <a:srgbClr val="F7F7F7"/>
            </a:solidFill>
          </p:spPr>
        </p:sp>
        <p:sp>
          <p:nvSpPr>
            <p:cNvPr id="4" name="TextBox 4"/>
            <p:cNvSpPr txBox="1"/>
            <p:nvPr/>
          </p:nvSpPr>
          <p:spPr>
            <a:xfrm>
              <a:off x="0" y="7688942"/>
              <a:ext cx="16939850" cy="562855"/>
            </a:xfrm>
            <a:prstGeom prst="rect">
              <a:avLst/>
            </a:prstGeom>
          </p:spPr>
          <p:txBody>
            <a:bodyPr lIns="0" tIns="0" rIns="0" bIns="0" rtlCol="0" anchor="t">
              <a:spAutoFit/>
            </a:bodyPr>
            <a:lstStyle/>
            <a:p>
              <a:pPr algn="ctr">
                <a:lnSpc>
                  <a:spcPts val="3665"/>
                </a:lnSpc>
              </a:pPr>
              <a:endParaRPr/>
            </a:p>
          </p:txBody>
        </p:sp>
        <p:sp>
          <p:nvSpPr>
            <p:cNvPr id="5" name="TextBox 5"/>
            <p:cNvSpPr txBox="1"/>
            <p:nvPr/>
          </p:nvSpPr>
          <p:spPr>
            <a:xfrm>
              <a:off x="0" y="5412047"/>
              <a:ext cx="16939850" cy="860425"/>
            </a:xfrm>
            <a:prstGeom prst="rect">
              <a:avLst/>
            </a:prstGeom>
          </p:spPr>
          <p:txBody>
            <a:bodyPr lIns="0" tIns="0" rIns="0" bIns="0" rtlCol="0" anchor="t">
              <a:spAutoFit/>
            </a:bodyPr>
            <a:lstStyle/>
            <a:p>
              <a:pPr algn="ctr">
                <a:lnSpc>
                  <a:spcPts val="5038"/>
                </a:lnSpc>
              </a:pPr>
              <a:r>
                <a:rPr lang="en-US" sz="4198">
                  <a:solidFill>
                    <a:srgbClr val="F7F7F7"/>
                  </a:solidFill>
                  <a:latin typeface="Barlow Medium Bold"/>
                </a:rPr>
                <a:t>Practical for the afternoon</a:t>
              </a:r>
            </a:p>
          </p:txBody>
        </p:sp>
        <p:pic>
          <p:nvPicPr>
            <p:cNvPr id="6" name="Picture 6"/>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1004476" y="0"/>
              <a:ext cx="2594071" cy="3995904"/>
            </a:xfrm>
            <a:prstGeom prst="rect">
              <a:avLst/>
            </a:prstGeom>
          </p:spPr>
        </p:pic>
        <p:pic>
          <p:nvPicPr>
            <p:cNvPr id="7" name="Picture 7"/>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a:stretch>
              <a:fillRect/>
            </a:stretch>
          </p:blipFill>
          <p:spPr>
            <a:xfrm>
              <a:off x="7434835" y="0"/>
              <a:ext cx="2848313" cy="3995904"/>
            </a:xfrm>
            <a:prstGeom prst="rect">
              <a:avLst/>
            </a:prstGeom>
          </p:spPr>
        </p:pic>
        <p:pic>
          <p:nvPicPr>
            <p:cNvPr id="8" name="Picture 8"/>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 xmlns:asvg="http://schemas.microsoft.com/office/drawing/2016/SVG/main" r:embed="rId7"/>
                </a:ext>
              </a:extLst>
            </a:blip>
            <a:srcRect/>
            <a:stretch>
              <a:fillRect/>
            </a:stretch>
          </p:blipFill>
          <p:spPr>
            <a:xfrm>
              <a:off x="3341303" y="0"/>
              <a:ext cx="3372205" cy="3995904"/>
            </a:xfrm>
            <a:prstGeom prst="rect">
              <a:avLst/>
            </a:prstGeom>
          </p:spPr>
        </p:pic>
      </p:grpSp>
      <p:sp>
        <p:nvSpPr>
          <p:cNvPr id="9" name="TextBox 9"/>
          <p:cNvSpPr txBox="1"/>
          <p:nvPr/>
        </p:nvSpPr>
        <p:spPr>
          <a:xfrm>
            <a:off x="2638239" y="6235065"/>
            <a:ext cx="12661623" cy="3458845"/>
          </a:xfrm>
          <a:prstGeom prst="rect">
            <a:avLst/>
          </a:prstGeom>
        </p:spPr>
        <p:txBody>
          <a:bodyPr lIns="0" tIns="0" rIns="0" bIns="0" rtlCol="0" anchor="t">
            <a:spAutoFit/>
          </a:bodyPr>
          <a:lstStyle/>
          <a:p>
            <a:pPr algn="ctr">
              <a:lnSpc>
                <a:spcPts val="5600"/>
              </a:lnSpc>
            </a:pPr>
            <a:r>
              <a:rPr lang="en-US" sz="2800">
                <a:solidFill>
                  <a:srgbClr val="F7F7F7"/>
                </a:solidFill>
                <a:latin typeface="Barlow Light"/>
              </a:rPr>
              <a:t>•Go through the imputation pipeline using 1000 Genome data (human)</a:t>
            </a:r>
          </a:p>
          <a:p>
            <a:pPr algn="ctr">
              <a:lnSpc>
                <a:spcPts val="5600"/>
              </a:lnSpc>
            </a:pPr>
            <a:r>
              <a:rPr lang="en-US" sz="2800">
                <a:solidFill>
                  <a:srgbClr val="F7F7F7"/>
                </a:solidFill>
                <a:latin typeface="Barlow Light"/>
              </a:rPr>
              <a:t>•Understand the importance of quality control in imputation</a:t>
            </a:r>
          </a:p>
          <a:p>
            <a:pPr algn="ctr">
              <a:lnSpc>
                <a:spcPts val="5600"/>
              </a:lnSpc>
            </a:pPr>
            <a:r>
              <a:rPr lang="en-US" sz="2800">
                <a:solidFill>
                  <a:srgbClr val="F7F7F7"/>
                </a:solidFill>
                <a:latin typeface="Barlow Light"/>
              </a:rPr>
              <a:t>•Have a look at how to use Beagle and Miminac3 for phasing and imputation and how the performance of imputation is evaluated</a:t>
            </a:r>
          </a:p>
          <a:p>
            <a:pPr algn="ctr">
              <a:lnSpc>
                <a:spcPts val="5600"/>
              </a:lnSpc>
              <a:spcBef>
                <a:spcPct val="0"/>
              </a:spcBef>
            </a:pPr>
            <a:endParaRPr lang="en-US" sz="2800">
              <a:solidFill>
                <a:srgbClr val="F7F7F7"/>
              </a:solidFill>
              <a:latin typeface="Barlow Light"/>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AutoShape 2"/>
          <p:cNvSpPr/>
          <p:nvPr/>
        </p:nvSpPr>
        <p:spPr>
          <a:xfrm>
            <a:off x="7288514" y="1610983"/>
            <a:ext cx="9525" cy="7065034"/>
          </a:xfrm>
          <a:prstGeom prst="rect">
            <a:avLst/>
          </a:prstGeom>
          <a:solidFill>
            <a:srgbClr val="F7F7F7"/>
          </a:solidFill>
        </p:spPr>
      </p:sp>
      <p:grpSp>
        <p:nvGrpSpPr>
          <p:cNvPr id="3" name="Group 3"/>
          <p:cNvGrpSpPr/>
          <p:nvPr/>
        </p:nvGrpSpPr>
        <p:grpSpPr>
          <a:xfrm>
            <a:off x="7879783" y="3768373"/>
            <a:ext cx="9033419" cy="2989486"/>
            <a:chOff x="0" y="0"/>
            <a:chExt cx="12044558" cy="3985981"/>
          </a:xfrm>
        </p:grpSpPr>
        <p:sp>
          <p:nvSpPr>
            <p:cNvPr id="4" name="TextBox 4"/>
            <p:cNvSpPr txBox="1"/>
            <p:nvPr/>
          </p:nvSpPr>
          <p:spPr>
            <a:xfrm>
              <a:off x="0" y="95250"/>
              <a:ext cx="12044558" cy="2082540"/>
            </a:xfrm>
            <a:prstGeom prst="rect">
              <a:avLst/>
            </a:prstGeom>
          </p:spPr>
          <p:txBody>
            <a:bodyPr lIns="0" tIns="0" rIns="0" bIns="0" rtlCol="0" anchor="t">
              <a:spAutoFit/>
            </a:bodyPr>
            <a:lstStyle/>
            <a:p>
              <a:pPr>
                <a:lnSpc>
                  <a:spcPts val="11838"/>
                </a:lnSpc>
              </a:pPr>
              <a:r>
                <a:rPr lang="en-US" sz="10762">
                  <a:solidFill>
                    <a:srgbClr val="F7F7F7"/>
                  </a:solidFill>
                  <a:latin typeface="Barlow Bold"/>
                </a:rPr>
                <a:t>Thank you!</a:t>
              </a:r>
            </a:p>
          </p:txBody>
        </p:sp>
        <p:sp>
          <p:nvSpPr>
            <p:cNvPr id="5" name="TextBox 5"/>
            <p:cNvSpPr txBox="1"/>
            <p:nvPr/>
          </p:nvSpPr>
          <p:spPr>
            <a:xfrm>
              <a:off x="0" y="2947121"/>
              <a:ext cx="12044558" cy="1038860"/>
            </a:xfrm>
            <a:prstGeom prst="rect">
              <a:avLst/>
            </a:prstGeom>
          </p:spPr>
          <p:txBody>
            <a:bodyPr lIns="0" tIns="0" rIns="0" bIns="0" rtlCol="0" anchor="t">
              <a:spAutoFit/>
            </a:bodyPr>
            <a:lstStyle/>
            <a:p>
              <a:pPr>
                <a:lnSpc>
                  <a:spcPts val="3120"/>
                </a:lnSpc>
              </a:pPr>
              <a:r>
                <a:rPr lang="en-US" sz="2400">
                  <a:solidFill>
                    <a:srgbClr val="F7F7F7"/>
                  </a:solidFill>
                  <a:latin typeface="Barlow Light Bold"/>
                </a:rPr>
                <a:t>Yu Wang (Postdoctoral Scientist Quantitative Genetics &amp; Genomics)</a:t>
              </a:r>
            </a:p>
            <a:p>
              <a:pPr>
                <a:lnSpc>
                  <a:spcPts val="3120"/>
                </a:lnSpc>
              </a:pPr>
              <a:r>
                <a:rPr lang="en-US" sz="2400">
                  <a:solidFill>
                    <a:srgbClr val="F7F7F7"/>
                  </a:solidFill>
                  <a:latin typeface="Barlow Light Bold"/>
                </a:rPr>
                <a:t>yu.wang@lic.co.nz </a:t>
              </a:r>
            </a:p>
          </p:txBody>
        </p:sp>
      </p:grpSp>
      <p:pic>
        <p:nvPicPr>
          <p:cNvPr id="6" name="Picture 6"/>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858514" y="2309086"/>
            <a:ext cx="4242665" cy="5668828"/>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9561451" y="2830154"/>
            <a:ext cx="7144828" cy="4626693"/>
            <a:chOff x="0" y="0"/>
            <a:chExt cx="9526438" cy="6168924"/>
          </a:xfrm>
        </p:grpSpPr>
        <p:sp>
          <p:nvSpPr>
            <p:cNvPr id="3" name="TextBox 3"/>
            <p:cNvSpPr txBox="1"/>
            <p:nvPr/>
          </p:nvSpPr>
          <p:spPr>
            <a:xfrm>
              <a:off x="0" y="2732939"/>
              <a:ext cx="9526438" cy="3435985"/>
            </a:xfrm>
            <a:prstGeom prst="rect">
              <a:avLst/>
            </a:prstGeom>
          </p:spPr>
          <p:txBody>
            <a:bodyPr lIns="0" tIns="0" rIns="0" bIns="0" rtlCol="0" anchor="t">
              <a:spAutoFit/>
            </a:bodyPr>
            <a:lstStyle/>
            <a:p>
              <a:pPr marL="604519" lvl="1" indent="-302259">
                <a:lnSpc>
                  <a:spcPts val="4199"/>
                </a:lnSpc>
                <a:buFont typeface="Arial"/>
                <a:buChar char="•"/>
              </a:pPr>
              <a:r>
                <a:rPr lang="en-US" sz="2799" spc="11">
                  <a:solidFill>
                    <a:srgbClr val="F7F7F7"/>
                  </a:solidFill>
                  <a:latin typeface="Barlow Light Bold"/>
                </a:rPr>
                <a:t>Human</a:t>
              </a:r>
            </a:p>
            <a:p>
              <a:pPr marL="604519" lvl="1" indent="-302259">
                <a:lnSpc>
                  <a:spcPts val="4199"/>
                </a:lnSpc>
                <a:buFont typeface="Arial"/>
                <a:buChar char="•"/>
              </a:pPr>
              <a:r>
                <a:rPr lang="en-US" sz="2799" spc="11">
                  <a:solidFill>
                    <a:srgbClr val="F7F7F7"/>
                  </a:solidFill>
                  <a:latin typeface="Barlow Light Bold"/>
                </a:rPr>
                <a:t>Plants</a:t>
              </a:r>
            </a:p>
            <a:p>
              <a:pPr marL="604519" lvl="1" indent="-302259">
                <a:lnSpc>
                  <a:spcPts val="4199"/>
                </a:lnSpc>
                <a:buFont typeface="Arial"/>
                <a:buChar char="•"/>
              </a:pPr>
              <a:r>
                <a:rPr lang="en-US" sz="2799" spc="11">
                  <a:solidFill>
                    <a:srgbClr val="F7F7F7"/>
                  </a:solidFill>
                  <a:latin typeface="Barlow Light Bold"/>
                </a:rPr>
                <a:t>Animals</a:t>
              </a:r>
            </a:p>
            <a:p>
              <a:pPr marL="604519" lvl="1" indent="-302259">
                <a:lnSpc>
                  <a:spcPts val="4199"/>
                </a:lnSpc>
                <a:buFont typeface="Arial"/>
                <a:buChar char="•"/>
              </a:pPr>
              <a:r>
                <a:rPr lang="en-US" sz="2799" spc="11">
                  <a:solidFill>
                    <a:srgbClr val="F7F7F7"/>
                  </a:solidFill>
                  <a:latin typeface="Barlow Light Bold"/>
                </a:rPr>
                <a:t>Microbioms</a:t>
              </a:r>
            </a:p>
            <a:p>
              <a:pPr marL="604519" lvl="1" indent="-302259">
                <a:lnSpc>
                  <a:spcPts val="4199"/>
                </a:lnSpc>
                <a:buFont typeface="Arial"/>
                <a:buChar char="•"/>
              </a:pPr>
              <a:r>
                <a:rPr lang="en-US" sz="2799" spc="11">
                  <a:solidFill>
                    <a:srgbClr val="F7F7F7"/>
                  </a:solidFill>
                  <a:latin typeface="Barlow Light Bold"/>
                </a:rPr>
                <a:t>Others</a:t>
              </a:r>
            </a:p>
          </p:txBody>
        </p:sp>
        <p:sp>
          <p:nvSpPr>
            <p:cNvPr id="4" name="TextBox 4"/>
            <p:cNvSpPr txBox="1"/>
            <p:nvPr/>
          </p:nvSpPr>
          <p:spPr>
            <a:xfrm>
              <a:off x="0" y="47625"/>
              <a:ext cx="9526438" cy="1811655"/>
            </a:xfrm>
            <a:prstGeom prst="rect">
              <a:avLst/>
            </a:prstGeom>
          </p:spPr>
          <p:txBody>
            <a:bodyPr lIns="0" tIns="0" rIns="0" bIns="0" rtlCol="0" anchor="t">
              <a:spAutoFit/>
            </a:bodyPr>
            <a:lstStyle/>
            <a:p>
              <a:pPr>
                <a:lnSpc>
                  <a:spcPts val="5280"/>
                </a:lnSpc>
              </a:pPr>
              <a:r>
                <a:rPr lang="en-US" sz="4800" dirty="0">
                  <a:solidFill>
                    <a:srgbClr val="F7F7F7"/>
                  </a:solidFill>
                  <a:latin typeface="Barlow Bold"/>
                </a:rPr>
                <a:t>Self intro &amp; What species you are working on </a:t>
              </a:r>
            </a:p>
          </p:txBody>
        </p:sp>
      </p:grpSp>
      <p:pic>
        <p:nvPicPr>
          <p:cNvPr id="5" name="Picture 5"/>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2019095" y="2258514"/>
            <a:ext cx="4703290" cy="6195017"/>
          </a:xfrm>
          <a:prstGeom prst="rect">
            <a:avLst/>
          </a:prstGeom>
        </p:spPr>
      </p:pic>
      <p:sp>
        <p:nvSpPr>
          <p:cNvPr id="6" name="AutoShape 6"/>
          <p:cNvSpPr/>
          <p:nvPr/>
        </p:nvSpPr>
        <p:spPr>
          <a:xfrm>
            <a:off x="7918469" y="1028700"/>
            <a:ext cx="9525" cy="8229600"/>
          </a:xfrm>
          <a:prstGeom prst="rect">
            <a:avLst/>
          </a:prstGeom>
          <a:solidFill>
            <a:srgbClr val="F7F7F7"/>
          </a:solidFill>
        </p:spPr>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grpSp>
        <p:nvGrpSpPr>
          <p:cNvPr id="2" name="Group 2"/>
          <p:cNvGrpSpPr/>
          <p:nvPr/>
        </p:nvGrpSpPr>
        <p:grpSpPr>
          <a:xfrm>
            <a:off x="9561451" y="3238776"/>
            <a:ext cx="7144828" cy="3809448"/>
            <a:chOff x="0" y="0"/>
            <a:chExt cx="9526438" cy="5079264"/>
          </a:xfrm>
        </p:grpSpPr>
        <p:sp>
          <p:nvSpPr>
            <p:cNvPr id="3" name="TextBox 3"/>
            <p:cNvSpPr txBox="1"/>
            <p:nvPr/>
          </p:nvSpPr>
          <p:spPr>
            <a:xfrm>
              <a:off x="0" y="2329079"/>
              <a:ext cx="9526438" cy="2750185"/>
            </a:xfrm>
            <a:prstGeom prst="rect">
              <a:avLst/>
            </a:prstGeom>
          </p:spPr>
          <p:txBody>
            <a:bodyPr lIns="0" tIns="0" rIns="0" bIns="0" rtlCol="0" anchor="t">
              <a:spAutoFit/>
            </a:bodyPr>
            <a:lstStyle/>
            <a:p>
              <a:pPr marL="604519" lvl="1" indent="-302260">
                <a:lnSpc>
                  <a:spcPts val="4199"/>
                </a:lnSpc>
                <a:buFont typeface="Arial"/>
                <a:buChar char="•"/>
              </a:pPr>
              <a:r>
                <a:rPr lang="en-US" sz="2800" spc="11">
                  <a:solidFill>
                    <a:srgbClr val="F7F7F7"/>
                  </a:solidFill>
                  <a:latin typeface="Barlow Light Bold"/>
                </a:rPr>
                <a:t>What is imputation</a:t>
              </a:r>
            </a:p>
            <a:p>
              <a:pPr marL="604519" lvl="1" indent="-302259">
                <a:lnSpc>
                  <a:spcPts val="4199"/>
                </a:lnSpc>
                <a:buFont typeface="Arial"/>
                <a:buChar char="•"/>
              </a:pPr>
              <a:r>
                <a:rPr lang="en-US" sz="2799" spc="11">
                  <a:solidFill>
                    <a:srgbClr val="F7F7F7"/>
                  </a:solidFill>
                  <a:latin typeface="Barlow Light Bold"/>
                </a:rPr>
                <a:t>Why we need imputation </a:t>
              </a:r>
            </a:p>
            <a:p>
              <a:pPr marL="604519" lvl="1" indent="-302260">
                <a:lnSpc>
                  <a:spcPts val="4199"/>
                </a:lnSpc>
                <a:buFont typeface="Arial"/>
                <a:buChar char="•"/>
              </a:pPr>
              <a:r>
                <a:rPr lang="en-US" sz="2799" spc="11">
                  <a:solidFill>
                    <a:srgbClr val="F7F7F7"/>
                  </a:solidFill>
                  <a:latin typeface="Barlow Light Bold"/>
                </a:rPr>
                <a:t>Phasing</a:t>
              </a:r>
            </a:p>
            <a:p>
              <a:pPr marL="604520" lvl="1" indent="-302260">
                <a:lnSpc>
                  <a:spcPts val="4200"/>
                </a:lnSpc>
                <a:buFont typeface="Arial"/>
                <a:buChar char="•"/>
              </a:pPr>
              <a:r>
                <a:rPr lang="en-US" sz="2799" spc="11">
                  <a:solidFill>
                    <a:srgbClr val="F7F7F7"/>
                  </a:solidFill>
                  <a:latin typeface="Barlow Light Bold"/>
                </a:rPr>
                <a:t>How to evaluate the imputation accuracy </a:t>
              </a:r>
            </a:p>
          </p:txBody>
        </p:sp>
        <p:sp>
          <p:nvSpPr>
            <p:cNvPr id="4" name="TextBox 4"/>
            <p:cNvSpPr txBox="1"/>
            <p:nvPr/>
          </p:nvSpPr>
          <p:spPr>
            <a:xfrm>
              <a:off x="0" y="66675"/>
              <a:ext cx="9526438" cy="1388745"/>
            </a:xfrm>
            <a:prstGeom prst="rect">
              <a:avLst/>
            </a:prstGeom>
          </p:spPr>
          <p:txBody>
            <a:bodyPr lIns="0" tIns="0" rIns="0" bIns="0" rtlCol="0" anchor="t">
              <a:spAutoFit/>
            </a:bodyPr>
            <a:lstStyle/>
            <a:p>
              <a:pPr>
                <a:lnSpc>
                  <a:spcPts val="7920"/>
                </a:lnSpc>
              </a:pPr>
              <a:r>
                <a:rPr lang="en-US" sz="7200" dirty="0">
                  <a:solidFill>
                    <a:srgbClr val="F7F7F7"/>
                  </a:solidFill>
                  <a:latin typeface="Barlow Bold"/>
                </a:rPr>
                <a:t>Content</a:t>
              </a:r>
            </a:p>
          </p:txBody>
        </p:sp>
      </p:grpSp>
      <p:pic>
        <p:nvPicPr>
          <p:cNvPr id="5" name="Picture 5"/>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2019095" y="2258514"/>
            <a:ext cx="4703290" cy="6195017"/>
          </a:xfrm>
          <a:prstGeom prst="rect">
            <a:avLst/>
          </a:prstGeom>
        </p:spPr>
      </p:pic>
      <p:sp>
        <p:nvSpPr>
          <p:cNvPr id="6" name="AutoShape 6"/>
          <p:cNvSpPr/>
          <p:nvPr/>
        </p:nvSpPr>
        <p:spPr>
          <a:xfrm>
            <a:off x="7918469" y="1028700"/>
            <a:ext cx="9525" cy="8229600"/>
          </a:xfrm>
          <a:prstGeom prst="rect">
            <a:avLst/>
          </a:prstGeom>
          <a:solidFill>
            <a:srgbClr val="F7F7F7"/>
          </a:solidFill>
        </p:spPr>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396491" y="1028700"/>
            <a:ext cx="9495017" cy="7775691"/>
          </a:xfrm>
          <a:prstGeom prst="rect">
            <a:avLst/>
          </a:prstGeom>
        </p:spPr>
      </p:pic>
      <p:sp>
        <p:nvSpPr>
          <p:cNvPr id="3" name="TextBox 3"/>
          <p:cNvSpPr txBox="1"/>
          <p:nvPr/>
        </p:nvSpPr>
        <p:spPr>
          <a:xfrm>
            <a:off x="6840736" y="8917305"/>
            <a:ext cx="4606528" cy="340995"/>
          </a:xfrm>
          <a:prstGeom prst="rect">
            <a:avLst/>
          </a:prstGeom>
        </p:spPr>
        <p:txBody>
          <a:bodyPr lIns="0" tIns="0" rIns="0" bIns="0" rtlCol="0" anchor="t">
            <a:spAutoFit/>
          </a:bodyPr>
          <a:lstStyle/>
          <a:p>
            <a:pPr algn="ctr">
              <a:lnSpc>
                <a:spcPts val="2700"/>
              </a:lnSpc>
              <a:spcBef>
                <a:spcPct val="0"/>
              </a:spcBef>
            </a:pPr>
            <a:r>
              <a:rPr lang="en-US" sz="1800" spc="7" dirty="0" err="1">
                <a:solidFill>
                  <a:srgbClr val="F7F7F7"/>
                </a:solidFill>
                <a:latin typeface="Barlow Light Bold"/>
              </a:rPr>
              <a:t>Annu</a:t>
            </a:r>
            <a:r>
              <a:rPr lang="en-US" sz="1800" spc="7" dirty="0">
                <a:solidFill>
                  <a:srgbClr val="F7F7F7"/>
                </a:solidFill>
                <a:latin typeface="Barlow Light Bold"/>
              </a:rPr>
              <a:t>. Rev. </a:t>
            </a:r>
            <a:r>
              <a:rPr lang="en-US" sz="1800" spc="7" dirty="0" err="1">
                <a:solidFill>
                  <a:srgbClr val="F7F7F7"/>
                </a:solidFill>
                <a:latin typeface="Barlow Light Bold"/>
              </a:rPr>
              <a:t>Genom</a:t>
            </a:r>
            <a:r>
              <a:rPr lang="en-US" sz="1800" spc="7" dirty="0">
                <a:solidFill>
                  <a:srgbClr val="F7F7F7"/>
                </a:solidFill>
                <a:latin typeface="Barlow Light Bold"/>
              </a:rPr>
              <a:t>. Hum. Genet. 2018. 19:73–96</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2089414" y="1028700"/>
            <a:ext cx="14109171" cy="7706306"/>
          </a:xfrm>
          <a:prstGeom prst="rect">
            <a:avLst/>
          </a:prstGeom>
        </p:spPr>
      </p:pic>
      <p:sp>
        <p:nvSpPr>
          <p:cNvPr id="3" name="TextBox 3"/>
          <p:cNvSpPr txBox="1"/>
          <p:nvPr/>
        </p:nvSpPr>
        <p:spPr>
          <a:xfrm>
            <a:off x="6840736" y="8917305"/>
            <a:ext cx="4606528" cy="340995"/>
          </a:xfrm>
          <a:prstGeom prst="rect">
            <a:avLst/>
          </a:prstGeom>
        </p:spPr>
        <p:txBody>
          <a:bodyPr lIns="0" tIns="0" rIns="0" bIns="0" rtlCol="0" anchor="t">
            <a:spAutoFit/>
          </a:bodyPr>
          <a:lstStyle/>
          <a:p>
            <a:pPr algn="ctr">
              <a:lnSpc>
                <a:spcPts val="2700"/>
              </a:lnSpc>
              <a:spcBef>
                <a:spcPct val="0"/>
              </a:spcBef>
            </a:pPr>
            <a:r>
              <a:rPr lang="en-US" sz="1800" spc="7">
                <a:solidFill>
                  <a:srgbClr val="F7F7F7"/>
                </a:solidFill>
                <a:latin typeface="Barlow Light Bold"/>
              </a:rPr>
              <a:t>Annu. Rev. Genom. Hum. Genet. 2018. 19:73–96</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8956974" y="4664393"/>
            <a:ext cx="7877527" cy="1024890"/>
          </a:xfrm>
          <a:prstGeom prst="rect">
            <a:avLst/>
          </a:prstGeom>
        </p:spPr>
        <p:txBody>
          <a:bodyPr lIns="0" tIns="0" rIns="0" bIns="0" rtlCol="0" anchor="t">
            <a:spAutoFit/>
          </a:bodyPr>
          <a:lstStyle/>
          <a:p>
            <a:pPr>
              <a:lnSpc>
                <a:spcPts val="7920"/>
              </a:lnSpc>
            </a:pPr>
            <a:r>
              <a:rPr lang="en-US" sz="7200">
                <a:solidFill>
                  <a:srgbClr val="F7F7F7"/>
                </a:solidFill>
                <a:latin typeface="Barlow Bold"/>
              </a:rPr>
              <a:t>What is imputation</a:t>
            </a:r>
          </a:p>
        </p:txBody>
      </p:sp>
      <p:sp>
        <p:nvSpPr>
          <p:cNvPr id="3" name="AutoShape 3"/>
          <p:cNvSpPr/>
          <p:nvPr/>
        </p:nvSpPr>
        <p:spPr>
          <a:xfrm>
            <a:off x="7918469" y="1028700"/>
            <a:ext cx="9525" cy="8229600"/>
          </a:xfrm>
          <a:prstGeom prst="rect">
            <a:avLst/>
          </a:prstGeom>
          <a:solidFill>
            <a:srgbClr val="F7F7F7"/>
          </a:solidFill>
        </p:spPr>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230192" y="2464464"/>
            <a:ext cx="5072515" cy="5358071"/>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65B6D"/>
        </a:solidFill>
        <a:effectLst/>
      </p:bgPr>
    </p:bg>
    <p:spTree>
      <p:nvGrpSpPr>
        <p:cNvPr id="1" name=""/>
        <p:cNvGrpSpPr/>
        <p:nvPr/>
      </p:nvGrpSpPr>
      <p:grpSpPr>
        <a:xfrm>
          <a:off x="0" y="0"/>
          <a:ext cx="0" cy="0"/>
          <a:chOff x="0" y="0"/>
          <a:chExt cx="0" cy="0"/>
        </a:xfrm>
      </p:grpSpPr>
      <p:sp>
        <p:nvSpPr>
          <p:cNvPr id="2" name="TextBox 2"/>
          <p:cNvSpPr txBox="1"/>
          <p:nvPr/>
        </p:nvSpPr>
        <p:spPr>
          <a:xfrm>
            <a:off x="8534400" y="1778475"/>
            <a:ext cx="8465516" cy="6730048"/>
          </a:xfrm>
          <a:prstGeom prst="rect">
            <a:avLst/>
          </a:prstGeom>
        </p:spPr>
        <p:txBody>
          <a:bodyPr lIns="0" tIns="0" rIns="0" bIns="0" rtlCol="0" anchor="t">
            <a:spAutoFit/>
          </a:bodyPr>
          <a:lstStyle/>
          <a:p>
            <a:pPr algn="just">
              <a:lnSpc>
                <a:spcPct val="200000"/>
              </a:lnSpc>
            </a:pPr>
            <a:r>
              <a:rPr lang="en-US" sz="3200" dirty="0">
                <a:solidFill>
                  <a:srgbClr val="F7F7F7"/>
                </a:solidFill>
                <a:latin typeface="Barlow Light"/>
              </a:rPr>
              <a:t>Imputation describes the process of predicting genotypes that have not been directly typed in a sample of individuals:</a:t>
            </a:r>
          </a:p>
          <a:p>
            <a:pPr marL="690880" lvl="1" indent="-345440" algn="just">
              <a:lnSpc>
                <a:spcPct val="200000"/>
              </a:lnSpc>
              <a:buFont typeface="Arial"/>
              <a:buChar char="•"/>
            </a:pPr>
            <a:r>
              <a:rPr lang="en-US" sz="3200" dirty="0">
                <a:solidFill>
                  <a:srgbClr val="F7F7F7"/>
                </a:solidFill>
                <a:latin typeface="Barlow Light"/>
              </a:rPr>
              <a:t>missing genotypes at typed variants </a:t>
            </a:r>
          </a:p>
          <a:p>
            <a:pPr marL="690880" lvl="1" indent="-345440" algn="just">
              <a:lnSpc>
                <a:spcPct val="200000"/>
              </a:lnSpc>
              <a:buFont typeface="Arial"/>
              <a:buChar char="•"/>
            </a:pPr>
            <a:r>
              <a:rPr lang="en-US" sz="3200" dirty="0">
                <a:solidFill>
                  <a:srgbClr val="F7F7F7"/>
                </a:solidFill>
                <a:latin typeface="Barlow Light"/>
              </a:rPr>
              <a:t>genotypes at un-typed variants that are present in an external high-density "reference panel" of phased </a:t>
            </a:r>
            <a:r>
              <a:rPr lang="en-US" sz="3200" dirty="0" smtClean="0">
                <a:solidFill>
                  <a:srgbClr val="F7F7F7"/>
                </a:solidFill>
                <a:latin typeface="Barlow Light"/>
              </a:rPr>
              <a:t>haplotypes</a:t>
            </a:r>
            <a:endParaRPr lang="en-US" sz="3200" dirty="0">
              <a:solidFill>
                <a:srgbClr val="F7F7F7"/>
              </a:solidFill>
              <a:latin typeface="Barlow Light"/>
            </a:endParaRPr>
          </a:p>
        </p:txBody>
      </p:sp>
      <p:sp>
        <p:nvSpPr>
          <p:cNvPr id="3" name="AutoShape 3"/>
          <p:cNvSpPr/>
          <p:nvPr/>
        </p:nvSpPr>
        <p:spPr>
          <a:xfrm>
            <a:off x="7918469" y="1028700"/>
            <a:ext cx="9525" cy="8229600"/>
          </a:xfrm>
          <a:prstGeom prst="rect">
            <a:avLst/>
          </a:prstGeom>
          <a:solidFill>
            <a:srgbClr val="F7F7F7"/>
          </a:solidFill>
        </p:spPr>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a:off x="1230192" y="2464464"/>
            <a:ext cx="5072515" cy="5358071"/>
          </a:xfrm>
          <a:prstGeom prst="rect">
            <a:avLst/>
          </a:prstGeom>
        </p:spPr>
      </p:pic>
      <p:sp>
        <p:nvSpPr>
          <p:cNvPr id="5" name="TextBox 5"/>
          <p:cNvSpPr txBox="1"/>
          <p:nvPr/>
        </p:nvSpPr>
        <p:spPr>
          <a:xfrm>
            <a:off x="1028700" y="8639810"/>
            <a:ext cx="6889769" cy="389255"/>
          </a:xfrm>
          <a:prstGeom prst="rect">
            <a:avLst/>
          </a:prstGeom>
        </p:spPr>
        <p:txBody>
          <a:bodyPr lIns="0" tIns="0" rIns="0" bIns="0" rtlCol="0" anchor="t">
            <a:spAutoFit/>
          </a:bodyPr>
          <a:lstStyle/>
          <a:p>
            <a:pPr algn="ctr">
              <a:lnSpc>
                <a:spcPts val="3219"/>
              </a:lnSpc>
            </a:pPr>
            <a:r>
              <a:rPr lang="en-US" sz="2299">
                <a:solidFill>
                  <a:srgbClr val="F7F7F7"/>
                </a:solidFill>
                <a:latin typeface="Open Sans Light"/>
              </a:rPr>
              <a:t>https://en.wikipedia.org/wiki/Imputation_(genetics)</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470</TotalTime>
  <Words>1331</Words>
  <Application>Microsoft Office PowerPoint</Application>
  <PresentationFormat>Custom</PresentationFormat>
  <Paragraphs>123</Paragraphs>
  <Slides>33</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Barlow Medium Bold</vt:lpstr>
      <vt:lpstr>Open Sans Light</vt:lpstr>
      <vt:lpstr>Arial</vt:lpstr>
      <vt:lpstr>Calibri</vt:lpstr>
      <vt:lpstr>Barlow Bold</vt:lpstr>
      <vt:lpstr>Barlow Bold Bold</vt:lpstr>
      <vt:lpstr>Barlow Light Bold</vt:lpstr>
      <vt:lpstr>Arimo</vt:lpstr>
      <vt:lpstr>Barlow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Imputation workshop</dc:title>
  <dc:creator>Yu Wang</dc:creator>
  <cp:lastModifiedBy>Yu Wang</cp:lastModifiedBy>
  <cp:revision>22</cp:revision>
  <dcterms:created xsi:type="dcterms:W3CDTF">2006-08-16T00:00:00Z</dcterms:created>
  <dcterms:modified xsi:type="dcterms:W3CDTF">2021-08-10T05:00:18Z</dcterms:modified>
  <dc:identifier>DAEmAkAAt04</dc:identifier>
</cp:coreProperties>
</file>

<file path=docProps/thumbnail.jpeg>
</file>